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1512" r:id="rId2"/>
    <p:sldId id="1436" r:id="rId3"/>
    <p:sldId id="1547" r:id="rId4"/>
    <p:sldId id="1541" r:id="rId5"/>
    <p:sldId id="1546" r:id="rId6"/>
    <p:sldId id="1545" r:id="rId7"/>
    <p:sldId id="1556" r:id="rId8"/>
    <p:sldId id="1523" r:id="rId9"/>
    <p:sldId id="1528" r:id="rId10"/>
    <p:sldId id="1517" r:id="rId11"/>
    <p:sldId id="1529" r:id="rId12"/>
    <p:sldId id="1530" r:id="rId13"/>
    <p:sldId id="1548" r:id="rId14"/>
    <p:sldId id="1532" r:id="rId15"/>
    <p:sldId id="1534" r:id="rId16"/>
    <p:sldId id="1533" r:id="rId17"/>
    <p:sldId id="1535" r:id="rId18"/>
    <p:sldId id="1536" r:id="rId19"/>
    <p:sldId id="1537" r:id="rId20"/>
    <p:sldId id="1552" r:id="rId21"/>
    <p:sldId id="1553" r:id="rId22"/>
    <p:sldId id="1538" r:id="rId23"/>
    <p:sldId id="1539" r:id="rId24"/>
    <p:sldId id="1554" r:id="rId25"/>
    <p:sldId id="1557" r:id="rId26"/>
    <p:sldId id="155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29A5E1-E9EA-471C-A3F8-1B00AB51454A}">
          <p14:sldIdLst>
            <p14:sldId id="1512"/>
            <p14:sldId id="1436"/>
            <p14:sldId id="1547"/>
            <p14:sldId id="1541"/>
            <p14:sldId id="1546"/>
            <p14:sldId id="1545"/>
            <p14:sldId id="1556"/>
            <p14:sldId id="1523"/>
            <p14:sldId id="1528"/>
            <p14:sldId id="1517"/>
            <p14:sldId id="1529"/>
            <p14:sldId id="1530"/>
            <p14:sldId id="1548"/>
            <p14:sldId id="1532"/>
            <p14:sldId id="1534"/>
            <p14:sldId id="1533"/>
            <p14:sldId id="1535"/>
            <p14:sldId id="1536"/>
            <p14:sldId id="1537"/>
            <p14:sldId id="1552"/>
            <p14:sldId id="1553"/>
            <p14:sldId id="1538"/>
            <p14:sldId id="1539"/>
            <p14:sldId id="1554"/>
            <p14:sldId id="1557"/>
            <p14:sldId id="15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30F"/>
    <a:srgbClr val="0000FF"/>
    <a:srgbClr val="177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8" autoAdjust="0"/>
    <p:restoredTop sz="80838" autoAdjust="0"/>
  </p:normalViewPr>
  <p:slideViewPr>
    <p:cSldViewPr snapToGrid="0" snapToObjects="1">
      <p:cViewPr varScale="1">
        <p:scale>
          <a:sx n="56" d="100"/>
          <a:sy n="56" d="100"/>
        </p:scale>
        <p:origin x="73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480D6-C9EC-E347-9AE1-A6A7F1207209}"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D5F1F-BD74-3C41-8D13-5DA09B100E71}" type="slidenum">
              <a:rPr lang="en-US" smtClean="0"/>
              <a:t>‹#›</a:t>
            </a:fld>
            <a:endParaRPr lang="en-US"/>
          </a:p>
        </p:txBody>
      </p:sp>
    </p:spTree>
    <p:extLst>
      <p:ext uri="{BB962C8B-B14F-4D97-AF65-F5344CB8AC3E}">
        <p14:creationId xmlns:p14="http://schemas.microsoft.com/office/powerpoint/2010/main" val="953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D5F1F-BD74-3C41-8D13-5DA09B100E71}" type="slidenum">
              <a:rPr lang="en-US" smtClean="0"/>
              <a:t>1</a:t>
            </a:fld>
            <a:endParaRPr lang="en-US"/>
          </a:p>
        </p:txBody>
      </p:sp>
    </p:spTree>
    <p:extLst>
      <p:ext uri="{BB962C8B-B14F-4D97-AF65-F5344CB8AC3E}">
        <p14:creationId xmlns:p14="http://schemas.microsoft.com/office/powerpoint/2010/main" val="240411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D5F1F-BD74-3C41-8D13-5DA09B100E71}" type="slidenum">
              <a:rPr lang="en-US" smtClean="0"/>
              <a:t>11</a:t>
            </a:fld>
            <a:endParaRPr lang="en-US"/>
          </a:p>
        </p:txBody>
      </p:sp>
    </p:spTree>
    <p:extLst>
      <p:ext uri="{BB962C8B-B14F-4D97-AF65-F5344CB8AC3E}">
        <p14:creationId xmlns:p14="http://schemas.microsoft.com/office/powerpoint/2010/main" val="229400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B154-C3FA-5743-8C19-A137C4333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83D813-3B91-D745-8211-9BC9998FF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0986A4-43BC-3B40-B567-84A7BF1FD611}"/>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5" name="Footer Placeholder 4">
            <a:extLst>
              <a:ext uri="{FF2B5EF4-FFF2-40B4-BE49-F238E27FC236}">
                <a16:creationId xmlns:a16="http://schemas.microsoft.com/office/drawing/2014/main" id="{E8FCB562-A6CE-5947-9832-F52D1D7C9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B1C16-D824-2F41-BE6B-0E26C615B566}"/>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101318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87C-2CBA-2443-8643-7D88E6D9E2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FA418-9B0B-2B41-B548-5F99E70B99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C51B4-8BFE-664A-8B03-350EF7CB913D}"/>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5" name="Footer Placeholder 4">
            <a:extLst>
              <a:ext uri="{FF2B5EF4-FFF2-40B4-BE49-F238E27FC236}">
                <a16:creationId xmlns:a16="http://schemas.microsoft.com/office/drawing/2014/main" id="{8CD5C35A-557F-944D-B434-B7721E96D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A734E-CA20-F04C-9C2C-14A69CD4D693}"/>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20008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64D6C-7188-BB47-A497-5F98D46F3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6B637A-5260-5C42-8B8C-219F255EA8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61157-7330-AB45-B641-9A3BAC24E13A}"/>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5" name="Footer Placeholder 4">
            <a:extLst>
              <a:ext uri="{FF2B5EF4-FFF2-40B4-BE49-F238E27FC236}">
                <a16:creationId xmlns:a16="http://schemas.microsoft.com/office/drawing/2014/main" id="{326A6C1A-889B-134B-BA27-3720BDC16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77C82-9952-6F4D-AFCE-87A63BAAC89C}"/>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406909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F09C-A8CF-A441-B59E-50490BAD3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072DC-3BB6-2B42-9CB9-B88B5F00A5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B1D4B-2C9C-1C49-95B2-7B799892DD21}"/>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5" name="Footer Placeholder 4">
            <a:extLst>
              <a:ext uri="{FF2B5EF4-FFF2-40B4-BE49-F238E27FC236}">
                <a16:creationId xmlns:a16="http://schemas.microsoft.com/office/drawing/2014/main" id="{E5661641-D204-0A43-BEC3-CA280B4EE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F4C3E-5D11-F347-AA16-C9357AE1C35D}"/>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375452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59E3-9B0E-C141-98C3-BA622FABE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C629E-8740-4E43-A96B-BDC98455E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12B5A6-D98A-114E-A2D7-E3CBA9DE52C3}"/>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5" name="Footer Placeholder 4">
            <a:extLst>
              <a:ext uri="{FF2B5EF4-FFF2-40B4-BE49-F238E27FC236}">
                <a16:creationId xmlns:a16="http://schemas.microsoft.com/office/drawing/2014/main" id="{2BADF813-E1E2-B742-B17A-471AAE399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93133-D956-674A-86A2-253CD9A29946}"/>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179811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DD88-7133-1E4D-9562-4051174CE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B8DD5-55F4-C04C-9AAA-EC80CCE3FF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B2F853-E9D4-8B4A-809E-6C9D15C8F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3704-6358-6E46-B527-EC5FBB8DA5BC}"/>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6" name="Footer Placeholder 5">
            <a:extLst>
              <a:ext uri="{FF2B5EF4-FFF2-40B4-BE49-F238E27FC236}">
                <a16:creationId xmlns:a16="http://schemas.microsoft.com/office/drawing/2014/main" id="{838EC3C8-4BBE-E545-8173-57900181B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04D22-AE1A-9149-A6E4-0765C0E05C98}"/>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302502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4CA4-231D-1F4C-BA74-41B74E800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6115B-8C22-A740-8CE4-DAAF337A5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B25A26-DFAC-7B45-A7AA-FED99D2407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4E93A-B507-F145-B170-36FECA4F2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FB4A43-95E0-6B42-89A2-5B17F85D97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769BC3-9613-784F-AB70-6D59DDC93386}"/>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8" name="Footer Placeholder 7">
            <a:extLst>
              <a:ext uri="{FF2B5EF4-FFF2-40B4-BE49-F238E27FC236}">
                <a16:creationId xmlns:a16="http://schemas.microsoft.com/office/drawing/2014/main" id="{DC0EDE7E-3288-B44F-A96E-5970CE13E0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D357E6-02AD-AD46-8362-04E616B00A52}"/>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202642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4AED-0069-4F45-8922-E058D941A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4CC2EF-15AF-934A-9D2A-5DB487ABF0AD}"/>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4" name="Footer Placeholder 3">
            <a:extLst>
              <a:ext uri="{FF2B5EF4-FFF2-40B4-BE49-F238E27FC236}">
                <a16:creationId xmlns:a16="http://schemas.microsoft.com/office/drawing/2014/main" id="{D8B3F1E5-1D83-2746-B5A4-7DBCD3156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F6E15C-B846-1847-9CBB-86901B6E69C0}"/>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27311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79ECC-202C-8844-8AAC-41963879BDA3}"/>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3" name="Footer Placeholder 2">
            <a:extLst>
              <a:ext uri="{FF2B5EF4-FFF2-40B4-BE49-F238E27FC236}">
                <a16:creationId xmlns:a16="http://schemas.microsoft.com/office/drawing/2014/main" id="{961C9A7D-41DB-4346-9343-2E89D3DB1F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B10EA-7D39-E647-B6E7-2CF47CAE9129}"/>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345185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D428-1823-0941-BDD7-9FD5E23BC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1A858-11AF-E64F-8ACE-47965FB0D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78B795-BC08-2A48-B526-D6FC8D78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95AA1F-82CE-3040-9F80-C0CDC1029F09}"/>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6" name="Footer Placeholder 5">
            <a:extLst>
              <a:ext uri="{FF2B5EF4-FFF2-40B4-BE49-F238E27FC236}">
                <a16:creationId xmlns:a16="http://schemas.microsoft.com/office/drawing/2014/main" id="{4CE63BA4-07C9-A142-BABB-61DD4CE8E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DBC55-360D-D14A-A449-2C1F5D64B0E0}"/>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404232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E378-F263-8E42-8047-932771853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008EA3-F94E-7743-BFEC-4EA59C5CBA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9CD24-850B-4B4D-840F-71467B95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E20E4A-7AD7-D648-984F-D26025C9AC56}"/>
              </a:ext>
            </a:extLst>
          </p:cNvPr>
          <p:cNvSpPr>
            <a:spLocks noGrp="1"/>
          </p:cNvSpPr>
          <p:nvPr>
            <p:ph type="dt" sz="half" idx="10"/>
          </p:nvPr>
        </p:nvSpPr>
        <p:spPr/>
        <p:txBody>
          <a:bodyPr/>
          <a:lstStyle/>
          <a:p>
            <a:fld id="{E8A7488C-0B91-A04B-AE8B-852E8A15CBAC}" type="datetimeFigureOut">
              <a:rPr lang="en-US" smtClean="0"/>
              <a:t>6/11/2021</a:t>
            </a:fld>
            <a:endParaRPr lang="en-US"/>
          </a:p>
        </p:txBody>
      </p:sp>
      <p:sp>
        <p:nvSpPr>
          <p:cNvPr id="6" name="Footer Placeholder 5">
            <a:extLst>
              <a:ext uri="{FF2B5EF4-FFF2-40B4-BE49-F238E27FC236}">
                <a16:creationId xmlns:a16="http://schemas.microsoft.com/office/drawing/2014/main" id="{2B5E76AD-D431-2D42-BD74-4F934E233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DDD19-CF69-5C42-8C9B-C2CE20D4C758}"/>
              </a:ext>
            </a:extLst>
          </p:cNvPr>
          <p:cNvSpPr>
            <a:spLocks noGrp="1"/>
          </p:cNvSpPr>
          <p:nvPr>
            <p:ph type="sldNum" sz="quarter" idx="12"/>
          </p:nvPr>
        </p:nvSpPr>
        <p:spPr/>
        <p:txBody>
          <a:bodyPr/>
          <a:lstStyle/>
          <a:p>
            <a:fld id="{663634BD-D92D-E840-A6E1-DB07C61B25CE}" type="slidenum">
              <a:rPr lang="en-US" smtClean="0"/>
              <a:t>‹#›</a:t>
            </a:fld>
            <a:endParaRPr lang="en-US"/>
          </a:p>
        </p:txBody>
      </p:sp>
    </p:spTree>
    <p:extLst>
      <p:ext uri="{BB962C8B-B14F-4D97-AF65-F5344CB8AC3E}">
        <p14:creationId xmlns:p14="http://schemas.microsoft.com/office/powerpoint/2010/main" val="292021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D8283-5F39-784B-A860-74F9880C4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43A6F2-5C12-3848-A15A-36E17A234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A47-68A5-1E49-B4E5-9F0B148D6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7488C-0B91-A04B-AE8B-852E8A15CBAC}" type="datetimeFigureOut">
              <a:rPr lang="en-US" smtClean="0"/>
              <a:t>6/11/2021</a:t>
            </a:fld>
            <a:endParaRPr lang="en-US"/>
          </a:p>
        </p:txBody>
      </p:sp>
      <p:sp>
        <p:nvSpPr>
          <p:cNvPr id="5" name="Footer Placeholder 4">
            <a:extLst>
              <a:ext uri="{FF2B5EF4-FFF2-40B4-BE49-F238E27FC236}">
                <a16:creationId xmlns:a16="http://schemas.microsoft.com/office/drawing/2014/main" id="{39C60DA5-3DCB-3A4F-86C3-4353B9B91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01701-54EB-264B-8CBA-519393E8D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634BD-D92D-E840-A6E1-DB07C61B25CE}" type="slidenum">
              <a:rPr lang="en-US" smtClean="0"/>
              <a:t>‹#›</a:t>
            </a:fld>
            <a:endParaRPr lang="en-US"/>
          </a:p>
        </p:txBody>
      </p:sp>
    </p:spTree>
    <p:extLst>
      <p:ext uri="{BB962C8B-B14F-4D97-AF65-F5344CB8AC3E}">
        <p14:creationId xmlns:p14="http://schemas.microsoft.com/office/powerpoint/2010/main" val="226477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studentonboarding@cbshouston.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fa@cbshouston.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bshouston.edu/book-allowan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iblia.com/bible/nasb95/Rom%2012.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bshouston.edu/discipleshi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microsoft.com/en-us/office/set-up-email-in-the-outlook-for-android-app-886db551-8dfa-4fd5-b835-f8e532091872" TargetMode="External"/><Relationship Id="rId2" Type="http://schemas.openxmlformats.org/officeDocument/2006/relationships/hyperlink" Target="mailto:studentonboarding@cbshouston.edu" TargetMode="External"/><Relationship Id="rId1" Type="http://schemas.openxmlformats.org/officeDocument/2006/relationships/slideLayout" Target="../slideLayouts/slideLayout2.xml"/><Relationship Id="rId4" Type="http://schemas.openxmlformats.org/officeDocument/2006/relationships/hyperlink" Target="https://support.microsoft.com/en-us/office/set-up-an-outlook-account-on-the-ios-mail-app-7e5b180f-bc8f-45cc-8da1-5cefc1e633d1"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Ststudentonboarding@cbshouston.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herell.Polk@cbshouston.edu" TargetMode="External"/><Relationship Id="rId2" Type="http://schemas.openxmlformats.org/officeDocument/2006/relationships/hyperlink" Target="mailto:David.Knight@cbshouston.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bshouston.sharepoint.com/sites/MyCBS" TargetMode="External"/><Relationship Id="rId2" Type="http://schemas.openxmlformats.org/officeDocument/2006/relationships/hyperlink" Target="http://www.cbshouston.ed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n-us/office/set-up-an-outlook-account-on-the-ios-mail-app-7e5b180f-bc8f-45cc-8da1-5cefc1e633d1" TargetMode="External"/><Relationship Id="rId2" Type="http://schemas.openxmlformats.org/officeDocument/2006/relationships/hyperlink" Target="https://support.microsoft.com/en-us/office/set-up-email-in-the-outlook-for-android-app-886db551-8dfa-4fd5-b835-f8e532091872"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00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84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307139"/>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2" y="293301"/>
            <a:ext cx="10917455" cy="941734"/>
          </a:xfrm>
        </p:spPr>
        <p:txBody>
          <a:bodyPr>
            <a:normAutofit/>
          </a:bodyPr>
          <a:lstStyle/>
          <a:p>
            <a:r>
              <a:rPr lang="en-US" b="1" dirty="0">
                <a:solidFill>
                  <a:schemeClr val="bg1"/>
                </a:solidFill>
              </a:rPr>
              <a:t>MyCourses (Blackboard)</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838200" y="1507595"/>
            <a:ext cx="10515600" cy="4872422"/>
          </a:xfrm>
        </p:spPr>
        <p:txBody>
          <a:bodyPr>
            <a:normAutofit fontScale="25000" lnSpcReduction="20000"/>
          </a:bodyPr>
          <a:lstStyle/>
          <a:p>
            <a:pPr marL="0" indent="0">
              <a:spcAft>
                <a:spcPts val="1200"/>
              </a:spcAft>
              <a:buNone/>
            </a:pPr>
            <a:r>
              <a:rPr lang="en-US" sz="11200" b="1" dirty="0"/>
              <a:t> What can you do in Blackboard? </a:t>
            </a:r>
          </a:p>
          <a:p>
            <a:pPr marL="742950" indent="-742950">
              <a:buFont typeface="+mj-lt"/>
              <a:buAutoNum type="arabicPeriod"/>
            </a:pPr>
            <a:r>
              <a:rPr lang="en-US" sz="11200" dirty="0"/>
              <a:t>Complete a New Student Orientation</a:t>
            </a:r>
          </a:p>
          <a:p>
            <a:pPr marL="742950" indent="-742950">
              <a:buFont typeface="+mj-lt"/>
              <a:buAutoNum type="arabicPeriod"/>
            </a:pPr>
            <a:r>
              <a:rPr lang="en-US" sz="11200" dirty="0"/>
              <a:t>Enter a class to access lessons, discussions and journals</a:t>
            </a:r>
          </a:p>
          <a:p>
            <a:pPr marL="742950" indent="-742950">
              <a:buFont typeface="+mj-lt"/>
              <a:buAutoNum type="arabicPeriod"/>
            </a:pPr>
            <a:r>
              <a:rPr lang="en-US" sz="11200" dirty="0"/>
              <a:t>Upload assignments for grading</a:t>
            </a:r>
          </a:p>
          <a:p>
            <a:pPr marL="742950" indent="-742950">
              <a:buFont typeface="+mj-lt"/>
              <a:buAutoNum type="arabicPeriod"/>
            </a:pPr>
            <a:r>
              <a:rPr lang="en-US" sz="11200" dirty="0"/>
              <a:t>See the syllabus </a:t>
            </a:r>
          </a:p>
          <a:p>
            <a:pPr marL="742950" indent="-742950">
              <a:buFont typeface="+mj-lt"/>
              <a:buAutoNum type="arabicPeriod"/>
            </a:pPr>
            <a:r>
              <a:rPr lang="en-US" sz="11200" dirty="0"/>
              <a:t>Keep track of assignments in the gradebook </a:t>
            </a:r>
          </a:p>
          <a:p>
            <a:pPr marL="742950" indent="-742950">
              <a:lnSpc>
                <a:spcPct val="110000"/>
              </a:lnSpc>
              <a:buFont typeface="+mj-lt"/>
              <a:buAutoNum type="arabicPeriod"/>
            </a:pPr>
            <a:r>
              <a:rPr lang="en-US" sz="11200" dirty="0"/>
              <a:t>Email professors with questions (When emailing from Blackboard, the response is sent to your CBS student email)</a:t>
            </a:r>
          </a:p>
          <a:p>
            <a:pPr marL="0" indent="0">
              <a:lnSpc>
                <a:spcPct val="100000"/>
              </a:lnSpc>
              <a:spcBef>
                <a:spcPts val="1200"/>
              </a:spcBef>
              <a:buNone/>
            </a:pPr>
            <a:r>
              <a:rPr lang="en-US" sz="1800" dirty="0"/>
              <a:t>                              </a:t>
            </a:r>
            <a:r>
              <a:rPr lang="en-US" dirty="0"/>
              <a:t>                           </a:t>
            </a:r>
            <a:r>
              <a:rPr lang="en-US" sz="5100" dirty="0"/>
              <a:t>                                </a:t>
            </a:r>
            <a:endParaRPr lang="en-US" dirty="0"/>
          </a:p>
          <a:p>
            <a:endParaRPr lang="en-US" dirty="0"/>
          </a:p>
          <a:p>
            <a:endParaRPr lang="en-US" dirty="0"/>
          </a:p>
          <a:p>
            <a:endParaRPr lang="en-US" dirty="0"/>
          </a:p>
        </p:txBody>
      </p:sp>
      <p:sp>
        <p:nvSpPr>
          <p:cNvPr id="8" name="TextBox 7"/>
          <p:cNvSpPr txBox="1"/>
          <p:nvPr/>
        </p:nvSpPr>
        <p:spPr>
          <a:xfrm>
            <a:off x="1673525" y="5261411"/>
            <a:ext cx="9816860" cy="1384995"/>
          </a:xfrm>
          <a:prstGeom prst="rect">
            <a:avLst/>
          </a:prstGeom>
          <a:noFill/>
        </p:spPr>
        <p:txBody>
          <a:bodyPr wrap="square" rtlCol="0">
            <a:spAutoFit/>
          </a:bodyPr>
          <a:lstStyle/>
          <a:p>
            <a:r>
              <a:rPr lang="en-US" sz="2800" dirty="0"/>
              <a:t>Click on MyCourses. Locate the New Student Orientation course in the box labeled </a:t>
            </a:r>
            <a:r>
              <a:rPr lang="en-US" sz="2800" b="1" dirty="0"/>
              <a:t>My Courses</a:t>
            </a:r>
            <a:r>
              <a:rPr lang="en-US" sz="2800" dirty="0"/>
              <a:t>.  Click on the New Student Orientation course and </a:t>
            </a:r>
            <a:r>
              <a:rPr lang="en-US" sz="2800" dirty="0" smtClean="0"/>
              <a:t>familiarize yourself with its </a:t>
            </a:r>
            <a:r>
              <a:rPr lang="en-US" sz="2800" dirty="0"/>
              <a:t>contents. </a:t>
            </a:r>
          </a:p>
        </p:txBody>
      </p:sp>
      <p:sp>
        <p:nvSpPr>
          <p:cNvPr id="9" name="Right Arrow 8"/>
          <p:cNvSpPr/>
          <p:nvPr/>
        </p:nvSpPr>
        <p:spPr>
          <a:xfrm>
            <a:off x="431258" y="5527973"/>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1258" y="5707687"/>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Tree>
    <p:extLst>
      <p:ext uri="{BB962C8B-B14F-4D97-AF65-F5344CB8AC3E}">
        <p14:creationId xmlns:p14="http://schemas.microsoft.com/office/powerpoint/2010/main" val="65465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smtClean="0">
                <a:solidFill>
                  <a:schemeClr val="bg1"/>
                </a:solidFill>
              </a:rPr>
              <a:t>MySyllabus</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311864" y="1670098"/>
            <a:ext cx="7316638" cy="4669368"/>
          </a:xfrm>
          <a:noFill/>
          <a:ln>
            <a:noFill/>
          </a:ln>
        </p:spPr>
        <p:txBody>
          <a:bodyPr>
            <a:normAutofit/>
          </a:bodyPr>
          <a:lstStyle/>
          <a:p>
            <a:pPr marL="0" indent="0">
              <a:buNone/>
            </a:pPr>
            <a:r>
              <a:rPr lang="en-US" dirty="0"/>
              <a:t>We recommend ordering your books early and getting a head start on the reading before class begins! </a:t>
            </a:r>
          </a:p>
          <a:p>
            <a:pPr marL="0" indent="0">
              <a:buNone/>
            </a:pPr>
            <a:r>
              <a:rPr lang="en-US" dirty="0" smtClean="0"/>
              <a:t>Click </a:t>
            </a:r>
            <a:r>
              <a:rPr lang="en-US" dirty="0"/>
              <a:t>on the </a:t>
            </a:r>
            <a:r>
              <a:rPr lang="en-US" dirty="0" err="1"/>
              <a:t>MySyllabus</a:t>
            </a:r>
            <a:r>
              <a:rPr lang="en-US" dirty="0"/>
              <a:t> icon to view and download the syllabus for each class. In the syllabus, you will find the required textbooks, reading </a:t>
            </a:r>
            <a:r>
              <a:rPr lang="en-US" dirty="0" smtClean="0"/>
              <a:t>requirements </a:t>
            </a:r>
            <a:r>
              <a:rPr lang="en-US" dirty="0"/>
              <a:t>and assignments for the </a:t>
            </a:r>
            <a:r>
              <a:rPr lang="en-US" dirty="0" smtClean="0"/>
              <a:t>course. </a:t>
            </a:r>
            <a:endParaRPr lang="en-US" dirty="0"/>
          </a:p>
          <a:p>
            <a:pPr marL="0" indent="0">
              <a:buNone/>
            </a:pPr>
            <a:r>
              <a:rPr lang="en-US" dirty="0"/>
              <a:t>Need help locating the right syllabus? Contact your Student Success Coach.</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73" y="1670098"/>
            <a:ext cx="3696442" cy="3439745"/>
          </a:xfrm>
          <a:prstGeom prst="rect">
            <a:avLst/>
          </a:prstGeom>
        </p:spPr>
      </p:pic>
    </p:spTree>
    <p:extLst>
      <p:ext uri="{BB962C8B-B14F-4D97-AF65-F5344CB8AC3E}">
        <p14:creationId xmlns:p14="http://schemas.microsoft.com/office/powerpoint/2010/main" val="289344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10555146" cy="941734"/>
          </a:xfrm>
        </p:spPr>
        <p:txBody>
          <a:bodyPr>
            <a:normAutofit/>
          </a:bodyPr>
          <a:lstStyle/>
          <a:p>
            <a:r>
              <a:rPr lang="en-US" b="1" dirty="0" err="1">
                <a:solidFill>
                  <a:schemeClr val="bg1"/>
                </a:solidFill>
              </a:rPr>
              <a:t>MyRecords</a:t>
            </a:r>
            <a:r>
              <a:rPr lang="en-US" b="1" dirty="0">
                <a:solidFill>
                  <a:schemeClr val="bg1"/>
                </a:solidFill>
              </a:rPr>
              <a:t> (</a:t>
            </a:r>
            <a:r>
              <a:rPr lang="en-US" b="1" dirty="0" err="1">
                <a:solidFill>
                  <a:schemeClr val="bg1"/>
                </a:solidFill>
              </a:rPr>
              <a:t>CampusNexus</a:t>
            </a:r>
            <a:r>
              <a:rPr lang="en-US" b="1" dirty="0">
                <a:solidFill>
                  <a:schemeClr val="bg1"/>
                </a:solidFill>
              </a:rPr>
              <a:t> Student or CNS)</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226943" y="1715701"/>
            <a:ext cx="7316638" cy="3919752"/>
          </a:xfrm>
        </p:spPr>
        <p:txBody>
          <a:bodyPr>
            <a:normAutofit lnSpcReduction="10000"/>
          </a:bodyPr>
          <a:lstStyle/>
          <a:p>
            <a:r>
              <a:rPr lang="en-US" dirty="0"/>
              <a:t>Provides your contact information so your advisor, professors, tutors and the Office of Student Financial Services can reach you.</a:t>
            </a:r>
          </a:p>
          <a:p>
            <a:r>
              <a:rPr lang="en-US" dirty="0"/>
              <a:t>Contains your academic transcript, which is a record of all courses you have taken and the final grade for each course.</a:t>
            </a:r>
          </a:p>
          <a:p>
            <a:r>
              <a:rPr lang="en-US" dirty="0"/>
              <a:t> Shows your financial aid information, invoices and aid awards.</a:t>
            </a:r>
          </a:p>
          <a:p>
            <a:r>
              <a:rPr lang="en-US" dirty="0"/>
              <a:t>Allows you to register for classes and view your degree plan.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33" y="1622855"/>
            <a:ext cx="3809290" cy="3647192"/>
          </a:xfrm>
          <a:prstGeom prst="rect">
            <a:avLst/>
          </a:prstGeom>
        </p:spPr>
      </p:pic>
      <p:sp>
        <p:nvSpPr>
          <p:cNvPr id="8" name="Right Arrow 7"/>
          <p:cNvSpPr/>
          <p:nvPr/>
        </p:nvSpPr>
        <p:spPr>
          <a:xfrm>
            <a:off x="399048" y="5635453"/>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9048" y="5815167"/>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
        <p:nvSpPr>
          <p:cNvPr id="5" name="TextBox 4"/>
          <p:cNvSpPr txBox="1"/>
          <p:nvPr/>
        </p:nvSpPr>
        <p:spPr>
          <a:xfrm>
            <a:off x="1546713" y="5635453"/>
            <a:ext cx="9857408" cy="954107"/>
          </a:xfrm>
          <a:prstGeom prst="rect">
            <a:avLst/>
          </a:prstGeom>
          <a:noFill/>
        </p:spPr>
        <p:txBody>
          <a:bodyPr wrap="square" rtlCol="0">
            <a:spAutoFit/>
          </a:bodyPr>
          <a:lstStyle/>
          <a:p>
            <a:r>
              <a:rPr lang="en-US" sz="2800" dirty="0"/>
              <a:t>From the </a:t>
            </a:r>
            <a:r>
              <a:rPr lang="en-US" sz="2800" dirty="0" err="1"/>
              <a:t>MyCBS</a:t>
            </a:r>
            <a:r>
              <a:rPr lang="en-US" sz="2800" dirty="0"/>
              <a:t> portal, click on </a:t>
            </a:r>
            <a:r>
              <a:rPr lang="en-US" sz="2800" dirty="0" err="1"/>
              <a:t>MyRecords</a:t>
            </a:r>
            <a:r>
              <a:rPr lang="en-US" sz="2800" dirty="0"/>
              <a:t>. Verify your contact information is correct. If incorrect, please make changes and </a:t>
            </a:r>
            <a:r>
              <a:rPr lang="en-US" sz="2800" u="sng" dirty="0"/>
              <a:t>Save</a:t>
            </a:r>
            <a:r>
              <a:rPr lang="en-US" sz="2800" dirty="0"/>
              <a:t>. </a:t>
            </a:r>
          </a:p>
        </p:txBody>
      </p:sp>
    </p:spTree>
    <p:extLst>
      <p:ext uri="{BB962C8B-B14F-4D97-AF65-F5344CB8AC3E}">
        <p14:creationId xmlns:p14="http://schemas.microsoft.com/office/powerpoint/2010/main" val="315367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0741"/>
            <a:ext cx="12192001" cy="1214294"/>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157021"/>
            <a:ext cx="8167982" cy="941734"/>
          </a:xfrm>
        </p:spPr>
        <p:txBody>
          <a:bodyPr>
            <a:normAutofit/>
          </a:bodyPr>
          <a:lstStyle/>
          <a:p>
            <a:r>
              <a:rPr lang="en-US" b="1" dirty="0" err="1" smtClean="0">
                <a:solidFill>
                  <a:schemeClr val="bg1"/>
                </a:solidFill>
              </a:rPr>
              <a:t>MyRecords</a:t>
            </a:r>
            <a:r>
              <a:rPr lang="en-US" b="1" dirty="0" smtClean="0">
                <a:solidFill>
                  <a:schemeClr val="bg1"/>
                </a:solidFill>
              </a:rPr>
              <a:t> (Campus Nexus or CNS</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672860" y="1414732"/>
            <a:ext cx="10680940" cy="4762231"/>
          </a:xfrm>
        </p:spPr>
        <p:txBody>
          <a:bodyPr>
            <a:normAutofit fontScale="92500" lnSpcReduction="10000"/>
          </a:bodyPr>
          <a:lstStyle/>
          <a:p>
            <a:pPr marL="1208088" indent="0">
              <a:spcAft>
                <a:spcPts val="600"/>
              </a:spcAft>
              <a:buNone/>
            </a:pPr>
            <a:r>
              <a:rPr lang="en-US" sz="3600" dirty="0" smtClean="0"/>
              <a:t>Confirm </a:t>
            </a:r>
            <a:r>
              <a:rPr lang="en-US" sz="3600" dirty="0"/>
              <a:t>the degree plan is your intended major. If it is incorrect or you wish to change your major, contact </a:t>
            </a:r>
            <a:r>
              <a:rPr lang="en-US" sz="3600" dirty="0" smtClean="0"/>
              <a:t>you Academic Advisor, (click </a:t>
            </a:r>
            <a:r>
              <a:rPr lang="en-US" sz="3600" dirty="0" err="1" smtClean="0"/>
              <a:t>MyRecords</a:t>
            </a:r>
            <a:r>
              <a:rPr lang="en-US" sz="3600" dirty="0" smtClean="0"/>
              <a:t> to view your info and </a:t>
            </a:r>
            <a:r>
              <a:rPr lang="en-US" sz="3600" dirty="0" err="1" smtClean="0"/>
              <a:t>MyAdvisor</a:t>
            </a:r>
            <a:r>
              <a:rPr lang="en-US" sz="3600" dirty="0" smtClean="0"/>
              <a:t> to find your Advisor)</a:t>
            </a:r>
            <a:endParaRPr lang="en-US" sz="3600" dirty="0"/>
          </a:p>
          <a:p>
            <a:pPr marL="1208088" indent="0">
              <a:spcBef>
                <a:spcPts val="4200"/>
              </a:spcBef>
              <a:spcAft>
                <a:spcPts val="1200"/>
              </a:spcAft>
              <a:buNone/>
            </a:pPr>
            <a:r>
              <a:rPr lang="en-US" sz="3600" dirty="0"/>
              <a:t>You will need to provide all outstanding college transcripts during your first semester in order to register for upcoming semesters. Transcripts will be evaluated as they are received and your degree plan updated. Send any additional transcripts to </a:t>
            </a:r>
            <a:r>
              <a:rPr lang="en-US" sz="3600" dirty="0">
                <a:hlinkClick r:id="rId2"/>
              </a:rPr>
              <a:t>studentonboarding@cbshouston.edu</a:t>
            </a:r>
            <a:r>
              <a:rPr lang="en-US" sz="3600" dirty="0"/>
              <a:t> </a:t>
            </a:r>
          </a:p>
        </p:txBody>
      </p:sp>
      <p:sp>
        <p:nvSpPr>
          <p:cNvPr id="8" name="Right Arrow 7"/>
          <p:cNvSpPr/>
          <p:nvPr/>
        </p:nvSpPr>
        <p:spPr>
          <a:xfrm>
            <a:off x="672860" y="1640177"/>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75500" y="4292593"/>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2860" y="4472307"/>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
        <p:nvSpPr>
          <p:cNvPr id="12" name="TextBox 11"/>
          <p:cNvSpPr txBox="1"/>
          <p:nvPr/>
        </p:nvSpPr>
        <p:spPr>
          <a:xfrm>
            <a:off x="705517" y="1804456"/>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Tree>
    <p:extLst>
      <p:ext uri="{BB962C8B-B14F-4D97-AF65-F5344CB8AC3E}">
        <p14:creationId xmlns:p14="http://schemas.microsoft.com/office/powerpoint/2010/main" val="416009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MyFA</a:t>
            </a:r>
            <a:r>
              <a:rPr lang="en-US" b="1" dirty="0">
                <a:solidFill>
                  <a:schemeClr val="bg1"/>
                </a:solidFill>
              </a:rPr>
              <a:t> (Financial Aid Portal)</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311864" y="1715701"/>
            <a:ext cx="7316638" cy="3425642"/>
          </a:xfrm>
        </p:spPr>
        <p:txBody>
          <a:bodyPr>
            <a:normAutofit lnSpcReduction="10000"/>
          </a:bodyPr>
          <a:lstStyle/>
          <a:p>
            <a:pPr marL="0" indent="0">
              <a:buNone/>
            </a:pPr>
            <a:r>
              <a:rPr lang="en-US" dirty="0"/>
              <a:t>The </a:t>
            </a:r>
            <a:r>
              <a:rPr lang="en-US" dirty="0" err="1"/>
              <a:t>MyFA</a:t>
            </a:r>
            <a:r>
              <a:rPr lang="en-US" dirty="0"/>
              <a:t> portal provides information about completing the financial aid process, paying for school and links to apply for scholarships. </a:t>
            </a:r>
          </a:p>
          <a:p>
            <a:pPr marL="0" indent="0">
              <a:buNone/>
            </a:pPr>
            <a:r>
              <a:rPr lang="en-US" b="1" dirty="0"/>
              <a:t>CBS Financial Aid is a two-part process: complete FAFSA </a:t>
            </a:r>
            <a:r>
              <a:rPr lang="en-US" b="1" u="sng" dirty="0"/>
              <a:t>and</a:t>
            </a:r>
            <a:r>
              <a:rPr lang="en-US" b="1" dirty="0"/>
              <a:t> set up </a:t>
            </a:r>
            <a:r>
              <a:rPr lang="en-US" b="1" dirty="0" err="1"/>
              <a:t>MyFinancialAid</a:t>
            </a:r>
            <a:r>
              <a:rPr lang="en-US" b="1" dirty="0"/>
              <a:t>, or </a:t>
            </a:r>
            <a:r>
              <a:rPr lang="en-US" b="1" dirty="0" err="1"/>
              <a:t>MyFA</a:t>
            </a:r>
            <a:r>
              <a:rPr lang="en-US" b="1" dirty="0"/>
              <a:t>, page</a:t>
            </a:r>
            <a:r>
              <a:rPr lang="en-US" dirty="0"/>
              <a:t>. Once you complete both parts, our Financial Aid team will process your financial aid documents and provide you with award information. </a:t>
            </a:r>
          </a:p>
        </p:txBody>
      </p:sp>
      <p:sp>
        <p:nvSpPr>
          <p:cNvPr id="8" name="Right Arrow 7"/>
          <p:cNvSpPr/>
          <p:nvPr/>
        </p:nvSpPr>
        <p:spPr>
          <a:xfrm>
            <a:off x="399048" y="5635453"/>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9048" y="5815167"/>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
        <p:nvSpPr>
          <p:cNvPr id="5" name="TextBox 4"/>
          <p:cNvSpPr txBox="1"/>
          <p:nvPr/>
        </p:nvSpPr>
        <p:spPr>
          <a:xfrm>
            <a:off x="1725283" y="5524894"/>
            <a:ext cx="9903219" cy="954107"/>
          </a:xfrm>
          <a:prstGeom prst="rect">
            <a:avLst/>
          </a:prstGeom>
          <a:noFill/>
        </p:spPr>
        <p:txBody>
          <a:bodyPr wrap="square" rtlCol="0">
            <a:spAutoFit/>
          </a:bodyPr>
          <a:lstStyle/>
          <a:p>
            <a:r>
              <a:rPr lang="en-US" sz="2800" dirty="0"/>
              <a:t>Click on the </a:t>
            </a:r>
            <a:r>
              <a:rPr lang="en-US" sz="2800" dirty="0" err="1"/>
              <a:t>MyFA</a:t>
            </a:r>
            <a:r>
              <a:rPr lang="en-US" sz="2800" dirty="0"/>
              <a:t> icon. Complete all required financial aid steps. </a:t>
            </a:r>
          </a:p>
          <a:p>
            <a:r>
              <a:rPr lang="en-US" sz="2800" dirty="0"/>
              <a:t>Questions? Contact </a:t>
            </a:r>
            <a:r>
              <a:rPr lang="en-US" sz="2800" dirty="0">
                <a:hlinkClick r:id="rId2"/>
              </a:rPr>
              <a:t>fa@cbshouston.edu</a:t>
            </a:r>
            <a:r>
              <a:rPr lang="en-US" sz="28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48" y="1715701"/>
            <a:ext cx="3630655" cy="3170431"/>
          </a:xfrm>
          <a:prstGeom prst="rect">
            <a:avLst/>
          </a:prstGeom>
        </p:spPr>
      </p:pic>
    </p:spTree>
    <p:extLst>
      <p:ext uri="{BB962C8B-B14F-4D97-AF65-F5344CB8AC3E}">
        <p14:creationId xmlns:p14="http://schemas.microsoft.com/office/powerpoint/2010/main" val="192456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10141078" cy="941734"/>
          </a:xfrm>
        </p:spPr>
        <p:txBody>
          <a:bodyPr>
            <a:normAutofit fontScale="90000"/>
          </a:bodyPr>
          <a:lstStyle/>
          <a:p>
            <a:r>
              <a:rPr lang="en-US" b="1" dirty="0" err="1">
                <a:solidFill>
                  <a:schemeClr val="bg1"/>
                </a:solidFill>
              </a:rPr>
              <a:t>MyOffice</a:t>
            </a:r>
            <a:r>
              <a:rPr lang="en-US" b="1" dirty="0">
                <a:solidFill>
                  <a:schemeClr val="bg1"/>
                </a:solidFill>
              </a:rPr>
              <a:t> (Microsoft Word, PowerPoint and Excel</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175184" y="1634111"/>
            <a:ext cx="7316638" cy="4542852"/>
          </a:xfrm>
        </p:spPr>
        <p:txBody>
          <a:bodyPr>
            <a:normAutofit/>
          </a:bodyPr>
          <a:lstStyle/>
          <a:p>
            <a:pPr marL="0" indent="0">
              <a:buNone/>
            </a:pPr>
            <a:r>
              <a:rPr lang="en-US" dirty="0"/>
              <a:t>CBS Students have access to a free online version of Microsoft Office suite which includes Microsoft Office, PowerPoint and Excel. </a:t>
            </a:r>
          </a:p>
          <a:p>
            <a:pPr marL="0" indent="0">
              <a:buNone/>
            </a:pPr>
            <a:r>
              <a:rPr lang="en-US" dirty="0"/>
              <a:t>Click on the </a:t>
            </a:r>
            <a:r>
              <a:rPr lang="en-US" dirty="0" err="1"/>
              <a:t>MyOffice</a:t>
            </a:r>
            <a:r>
              <a:rPr lang="en-US" dirty="0"/>
              <a:t> icon to access this free software. </a:t>
            </a:r>
          </a:p>
          <a:p>
            <a:pPr marL="0" indent="0">
              <a:buNone/>
            </a:pPr>
            <a:endParaRPr lang="en-US" dirty="0"/>
          </a:p>
          <a:p>
            <a:pPr marL="0" indent="0">
              <a:buNone/>
            </a:pPr>
            <a:r>
              <a:rPr lang="en-US" dirty="0"/>
              <a:t>Questions? Contact your Student Success Coach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73" y="1634111"/>
            <a:ext cx="3806598" cy="3511720"/>
          </a:xfrm>
          <a:prstGeom prst="rect">
            <a:avLst/>
          </a:prstGeom>
        </p:spPr>
      </p:pic>
    </p:spTree>
    <p:extLst>
      <p:ext uri="{BB962C8B-B14F-4D97-AF65-F5344CB8AC3E}">
        <p14:creationId xmlns:p14="http://schemas.microsoft.com/office/powerpoint/2010/main" val="306271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MyAdvisor</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56302" y="1751447"/>
            <a:ext cx="7414404" cy="2993082"/>
          </a:xfrm>
        </p:spPr>
        <p:txBody>
          <a:bodyPr>
            <a:normAutofit/>
          </a:bodyPr>
          <a:lstStyle/>
          <a:p>
            <a:r>
              <a:rPr lang="en-US" dirty="0"/>
              <a:t>The </a:t>
            </a:r>
            <a:r>
              <a:rPr lang="en-US" dirty="0" err="1"/>
              <a:t>MyAdvisor</a:t>
            </a:r>
            <a:r>
              <a:rPr lang="en-US" dirty="0"/>
              <a:t> tab provides contact information for your </a:t>
            </a:r>
            <a:r>
              <a:rPr lang="en-US" b="1" dirty="0"/>
              <a:t>Academic Advisor</a:t>
            </a:r>
            <a:r>
              <a:rPr lang="en-US" dirty="0"/>
              <a:t>.</a:t>
            </a:r>
          </a:p>
          <a:p>
            <a:r>
              <a:rPr lang="en-US" dirty="0"/>
              <a:t>Your Academic Advisor walks with you from your </a:t>
            </a:r>
            <a:r>
              <a:rPr lang="en-US" dirty="0" smtClean="0"/>
              <a:t>first registration through </a:t>
            </a:r>
            <a:r>
              <a:rPr lang="en-US" dirty="0"/>
              <a:t>graduation day. You and your advisor will discuss course selections, life experience credit, graduation prep and other important academic issues.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706" y="1607650"/>
            <a:ext cx="4086795" cy="790685"/>
          </a:xfrm>
          <a:prstGeom prst="rect">
            <a:avLst/>
          </a:prstGeom>
        </p:spPr>
      </p:pic>
      <p:sp>
        <p:nvSpPr>
          <p:cNvPr id="8" name="Right Arrow 7"/>
          <p:cNvSpPr/>
          <p:nvPr/>
        </p:nvSpPr>
        <p:spPr>
          <a:xfrm>
            <a:off x="399048" y="5635453"/>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258" y="5786790"/>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
        <p:nvSpPr>
          <p:cNvPr id="2" name="TextBox 1"/>
          <p:cNvSpPr txBox="1"/>
          <p:nvPr/>
        </p:nvSpPr>
        <p:spPr>
          <a:xfrm>
            <a:off x="1759788" y="5215003"/>
            <a:ext cx="9299275" cy="1661993"/>
          </a:xfrm>
          <a:prstGeom prst="rect">
            <a:avLst/>
          </a:prstGeom>
          <a:noFill/>
        </p:spPr>
        <p:txBody>
          <a:bodyPr wrap="square" rtlCol="0">
            <a:spAutoFit/>
          </a:bodyPr>
          <a:lstStyle/>
          <a:p>
            <a:r>
              <a:rPr lang="en-US" sz="2800" dirty="0"/>
              <a:t>We encourage you to set up a meeting with your Advisor as soon as </a:t>
            </a:r>
            <a:r>
              <a:rPr lang="en-US" sz="2800" dirty="0" smtClean="0"/>
              <a:t>possible. Click </a:t>
            </a:r>
            <a:r>
              <a:rPr lang="en-US" sz="2800" dirty="0" err="1"/>
              <a:t>MyAdvisor</a:t>
            </a:r>
            <a:r>
              <a:rPr lang="en-US" sz="2800" dirty="0"/>
              <a:t> for ways to contact your Advisor</a:t>
            </a:r>
            <a:r>
              <a:rPr lang="en-US" sz="2000" dirty="0"/>
              <a:t>. </a:t>
            </a:r>
          </a:p>
          <a:p>
            <a:endParaRPr lang="en-US" dirty="0"/>
          </a:p>
        </p:txBody>
      </p:sp>
    </p:spTree>
    <p:extLst>
      <p:ext uri="{BB962C8B-B14F-4D97-AF65-F5344CB8AC3E}">
        <p14:creationId xmlns:p14="http://schemas.microsoft.com/office/powerpoint/2010/main" val="184226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MyHelp</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378843" y="1715701"/>
            <a:ext cx="7613968" cy="4669368"/>
          </a:xfrm>
        </p:spPr>
        <p:txBody>
          <a:bodyPr>
            <a:normAutofit/>
          </a:bodyPr>
          <a:lstStyle/>
          <a:p>
            <a:pPr marL="0" indent="0" algn="ctr">
              <a:buNone/>
            </a:pPr>
            <a:r>
              <a:rPr lang="en-US" i="1" dirty="0"/>
              <a:t>Need help completing your FAFSA?</a:t>
            </a:r>
          </a:p>
          <a:p>
            <a:pPr marL="0" indent="0" algn="ctr">
              <a:buNone/>
            </a:pPr>
            <a:r>
              <a:rPr lang="en-US" i="1" dirty="0"/>
              <a:t>Have technical issues to resolve</a:t>
            </a:r>
            <a:r>
              <a:rPr lang="en-US" i="1" dirty="0" smtClean="0"/>
              <a:t>?</a:t>
            </a:r>
          </a:p>
          <a:p>
            <a:pPr marL="0" indent="0" algn="ctr">
              <a:buNone/>
            </a:pPr>
            <a:r>
              <a:rPr lang="en-US" i="1" dirty="0" smtClean="0"/>
              <a:t>Forgot your login information?</a:t>
            </a:r>
            <a:endParaRPr lang="en-US" i="1" dirty="0"/>
          </a:p>
          <a:p>
            <a:pPr marL="0" indent="0">
              <a:buNone/>
            </a:pPr>
            <a:r>
              <a:rPr lang="en-US" dirty="0"/>
              <a:t>Help is available to you 24 hours a day, 7 days a week and nearly 365 days a year! </a:t>
            </a:r>
          </a:p>
          <a:p>
            <a:pPr marL="0" indent="0">
              <a:buNone/>
            </a:pPr>
            <a:r>
              <a:rPr lang="en-US" dirty="0"/>
              <a:t>Simply click the </a:t>
            </a:r>
            <a:r>
              <a:rPr lang="en-US" dirty="0" err="1"/>
              <a:t>MyHelp</a:t>
            </a:r>
            <a:r>
              <a:rPr lang="en-US" dirty="0"/>
              <a:t> tab to view resources and select the right option for you. </a:t>
            </a:r>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861" y="2219093"/>
            <a:ext cx="3982006" cy="771633"/>
          </a:xfrm>
          <a:prstGeom prst="rect">
            <a:avLst/>
          </a:prstGeom>
        </p:spPr>
      </p:pic>
    </p:spTree>
    <p:extLst>
      <p:ext uri="{BB962C8B-B14F-4D97-AF65-F5344CB8AC3E}">
        <p14:creationId xmlns:p14="http://schemas.microsoft.com/office/powerpoint/2010/main" val="148903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MyTutor</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378843" y="1681645"/>
            <a:ext cx="7316638" cy="3183653"/>
          </a:xfrm>
        </p:spPr>
        <p:txBody>
          <a:bodyPr>
            <a:normAutofit/>
          </a:bodyPr>
          <a:lstStyle/>
          <a:p>
            <a:pPr marL="0" indent="0" algn="ctr">
              <a:buNone/>
            </a:pPr>
            <a:r>
              <a:rPr lang="en-US" i="1" dirty="0"/>
              <a:t>Need help completing assignments?</a:t>
            </a:r>
          </a:p>
          <a:p>
            <a:pPr marL="0" indent="0" algn="ctr">
              <a:buNone/>
            </a:pPr>
            <a:r>
              <a:rPr lang="en-US" i="1" dirty="0"/>
              <a:t>Need feedback on an essay or help with citations? </a:t>
            </a:r>
            <a:endParaRPr lang="en-US" i="1" dirty="0" smtClean="0"/>
          </a:p>
          <a:p>
            <a:pPr marL="0" indent="0">
              <a:buNone/>
            </a:pPr>
            <a:r>
              <a:rPr lang="en-US" dirty="0" err="1" smtClean="0"/>
              <a:t>MyTutor</a:t>
            </a:r>
            <a:r>
              <a:rPr lang="en-US" dirty="0" smtClean="0"/>
              <a:t> is a free service to all CBS students. You can get tutoring help anytime of the day or night. There are dozens of tutoring topics and real tutors available to help you. </a:t>
            </a:r>
          </a:p>
          <a:p>
            <a:pPr marL="0" indent="0">
              <a:buNone/>
            </a:pPr>
            <a:endParaRPr lang="en-US" dirty="0"/>
          </a:p>
        </p:txBody>
      </p:sp>
      <p:sp>
        <p:nvSpPr>
          <p:cNvPr id="8" name="Right Arrow 7"/>
          <p:cNvSpPr/>
          <p:nvPr/>
        </p:nvSpPr>
        <p:spPr>
          <a:xfrm>
            <a:off x="399048" y="5635453"/>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258" y="5793342"/>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
        <p:nvSpPr>
          <p:cNvPr id="2" name="TextBox 1"/>
          <p:cNvSpPr txBox="1"/>
          <p:nvPr/>
        </p:nvSpPr>
        <p:spPr>
          <a:xfrm>
            <a:off x="1742536" y="5635453"/>
            <a:ext cx="9713343" cy="954107"/>
          </a:xfrm>
          <a:prstGeom prst="rect">
            <a:avLst/>
          </a:prstGeom>
          <a:noFill/>
        </p:spPr>
        <p:txBody>
          <a:bodyPr wrap="square" rtlCol="0">
            <a:spAutoFit/>
          </a:bodyPr>
          <a:lstStyle/>
          <a:p>
            <a:r>
              <a:rPr lang="en-US" sz="2800" dirty="0" smtClean="0"/>
              <a:t>Click the </a:t>
            </a:r>
            <a:r>
              <a:rPr lang="en-US" sz="2800" dirty="0" err="1" smtClean="0"/>
              <a:t>MyTutor</a:t>
            </a:r>
            <a:r>
              <a:rPr lang="en-US" sz="2800" dirty="0" smtClean="0"/>
              <a:t> tab. Create your </a:t>
            </a:r>
            <a:r>
              <a:rPr lang="en-US" sz="2800" dirty="0" err="1" smtClean="0"/>
              <a:t>NetTutor</a:t>
            </a:r>
            <a:r>
              <a:rPr lang="en-US" sz="2800" dirty="0" smtClean="0"/>
              <a:t> account today so you will have it all set up when you need it.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529" y="3023207"/>
            <a:ext cx="3858163" cy="733527"/>
          </a:xfrm>
          <a:prstGeom prst="rect">
            <a:avLst/>
          </a:prstGeom>
        </p:spPr>
      </p:pic>
    </p:spTree>
    <p:extLst>
      <p:ext uri="{BB962C8B-B14F-4D97-AF65-F5344CB8AC3E}">
        <p14:creationId xmlns:p14="http://schemas.microsoft.com/office/powerpoint/2010/main" val="129997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MyBooks</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378843" y="1647139"/>
            <a:ext cx="7316638" cy="4669368"/>
          </a:xfrm>
        </p:spPr>
        <p:txBody>
          <a:bodyPr>
            <a:normAutofit/>
          </a:bodyPr>
          <a:lstStyle/>
          <a:p>
            <a:pPr marL="0" indent="0">
              <a:buNone/>
            </a:pPr>
            <a:r>
              <a:rPr lang="en-US" dirty="0"/>
              <a:t>Order ALL your books for the entire semester at once so you do not risk starting a class without them (too stressful!). Students may order textbooks by clicking the </a:t>
            </a:r>
            <a:r>
              <a:rPr lang="en-US" dirty="0" err="1"/>
              <a:t>MyBooks</a:t>
            </a:r>
            <a:r>
              <a:rPr lang="en-US" dirty="0"/>
              <a:t> tab. </a:t>
            </a:r>
          </a:p>
          <a:p>
            <a:pPr marL="0" indent="0">
              <a:buNone/>
            </a:pPr>
            <a:r>
              <a:rPr lang="en-US" dirty="0"/>
              <a:t>Select your Term, Campus and then Course. Once you have selected all of the courses for the semester, click on </a:t>
            </a:r>
            <a:r>
              <a:rPr lang="en-US" b="1" dirty="0"/>
              <a:t>View Course Materials </a:t>
            </a:r>
            <a:r>
              <a:rPr lang="en-US" dirty="0"/>
              <a:t>to be taken to your shopping cart. Once in the cart, choose the type of book you want to order or “No Thanks” if you do not want to order that particular book. Then proceed to checkout.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831" y="3836848"/>
            <a:ext cx="4020111" cy="724001"/>
          </a:xfrm>
          <a:prstGeom prst="rect">
            <a:avLst/>
          </a:prstGeom>
        </p:spPr>
      </p:pic>
    </p:spTree>
    <p:extLst>
      <p:ext uri="{BB962C8B-B14F-4D97-AF65-F5344CB8AC3E}">
        <p14:creationId xmlns:p14="http://schemas.microsoft.com/office/powerpoint/2010/main" val="400554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0741"/>
            <a:ext cx="12192001" cy="1325451"/>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lstStyle/>
          <a:p>
            <a:r>
              <a:rPr lang="en-US" b="1" dirty="0">
                <a:solidFill>
                  <a:schemeClr val="bg1"/>
                </a:solidFill>
              </a:rPr>
              <a:t>CONGRATULATIONS!</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838200" y="1507595"/>
            <a:ext cx="10515600" cy="4669368"/>
          </a:xfrm>
        </p:spPr>
        <p:txBody>
          <a:bodyPr>
            <a:normAutofit/>
          </a:bodyPr>
          <a:lstStyle/>
          <a:p>
            <a:pPr marL="0" indent="0">
              <a:spcAft>
                <a:spcPts val="1200"/>
              </a:spcAft>
              <a:buNone/>
            </a:pPr>
            <a:r>
              <a:rPr lang="en-US" dirty="0"/>
              <a:t>Welcome to the College of Biblical Studies! </a:t>
            </a:r>
          </a:p>
          <a:p>
            <a:pPr marL="0" indent="0">
              <a:spcAft>
                <a:spcPts val="3600"/>
              </a:spcAft>
              <a:buNone/>
            </a:pPr>
            <a:r>
              <a:rPr lang="en-US" dirty="0"/>
              <a:t>We are honored to walk alongside you in this season of learning, growth and transformation. These slides provide a brief orientation and help you prepare to start your first semester. You will be assigned a Student Success Coach who will meet with you to complete the New Student Onboarding process. You will learn to navigate CBS systems and processes, including your email and learning systems.</a:t>
            </a:r>
          </a:p>
          <a:p>
            <a:pPr marL="0" indent="0">
              <a:spcBef>
                <a:spcPts val="1200"/>
              </a:spcBef>
              <a:buNone/>
            </a:pPr>
            <a:r>
              <a:rPr lang="en-US" dirty="0"/>
              <a:t>Keep watch for the                 symbol, which means you have an</a:t>
            </a:r>
          </a:p>
          <a:p>
            <a:pPr marL="0" indent="0">
              <a:spcBef>
                <a:spcPts val="1200"/>
              </a:spcBef>
              <a:buNone/>
            </a:pPr>
            <a:r>
              <a:rPr lang="en-US" dirty="0"/>
              <a:t>action step to complete. </a:t>
            </a:r>
          </a:p>
          <a:p>
            <a:pPr marL="0" indent="0">
              <a:spcBef>
                <a:spcPts val="2400"/>
              </a:spcBef>
              <a:spcAft>
                <a:spcPts val="1200"/>
              </a:spcAft>
              <a:buNone/>
            </a:pPr>
            <a:endParaRPr lang="en-US" dirty="0"/>
          </a:p>
        </p:txBody>
      </p:sp>
      <p:grpSp>
        <p:nvGrpSpPr>
          <p:cNvPr id="2" name="Group 1">
            <a:extLst>
              <a:ext uri="{FF2B5EF4-FFF2-40B4-BE49-F238E27FC236}">
                <a16:creationId xmlns:a16="http://schemas.microsoft.com/office/drawing/2014/main" id="{62113034-D4F2-5745-A2C4-C4AA6A5B16B2}"/>
              </a:ext>
            </a:extLst>
          </p:cNvPr>
          <p:cNvGrpSpPr/>
          <p:nvPr/>
        </p:nvGrpSpPr>
        <p:grpSpPr>
          <a:xfrm>
            <a:off x="3798814" y="4899900"/>
            <a:ext cx="1147665" cy="821094"/>
            <a:chOff x="4433814" y="4861800"/>
            <a:chExt cx="1147665" cy="821094"/>
          </a:xfrm>
        </p:grpSpPr>
        <p:sp>
          <p:nvSpPr>
            <p:cNvPr id="11" name="Right Arrow 10"/>
            <p:cNvSpPr/>
            <p:nvPr/>
          </p:nvSpPr>
          <p:spPr>
            <a:xfrm>
              <a:off x="4433814" y="4861800"/>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66471" y="5041514"/>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grpSp>
    </p:spTree>
    <p:extLst>
      <p:ext uri="{BB962C8B-B14F-4D97-AF65-F5344CB8AC3E}">
        <p14:creationId xmlns:p14="http://schemas.microsoft.com/office/powerpoint/2010/main" val="154986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2" y="293301"/>
            <a:ext cx="11151327" cy="941734"/>
          </a:xfrm>
        </p:spPr>
        <p:txBody>
          <a:bodyPr>
            <a:normAutofit/>
          </a:bodyPr>
          <a:lstStyle/>
          <a:p>
            <a:r>
              <a:rPr lang="en-US" b="1" dirty="0" err="1">
                <a:solidFill>
                  <a:schemeClr val="bg1"/>
                </a:solidFill>
              </a:rPr>
              <a:t>MyBooks</a:t>
            </a:r>
            <a:r>
              <a:rPr lang="en-US" b="1" dirty="0">
                <a:solidFill>
                  <a:schemeClr val="bg1"/>
                </a:solidFill>
              </a:rPr>
              <a:t> (MBS Book Ordering System)</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378843" y="1647139"/>
            <a:ext cx="7316638" cy="4669368"/>
          </a:xfrm>
        </p:spPr>
        <p:txBody>
          <a:bodyPr>
            <a:normAutofit lnSpcReduction="10000"/>
          </a:bodyPr>
          <a:lstStyle/>
          <a:p>
            <a:pPr marL="0" indent="0">
              <a:buNone/>
            </a:pPr>
            <a:r>
              <a:rPr lang="en-US" dirty="0"/>
              <a:t>CBS students may use the book voucher they can find in their </a:t>
            </a:r>
            <a:r>
              <a:rPr lang="en-US" dirty="0" err="1"/>
              <a:t>MyFA</a:t>
            </a:r>
            <a:r>
              <a:rPr lang="en-US" dirty="0"/>
              <a:t> system, if qualified, to order books through an MBS online system. A book voucher allows a student to use excess financial aid funds to purchase textbooks. To see if you qualify for a book voucher, you must successfully complete all financial aid steps. </a:t>
            </a:r>
            <a:r>
              <a:rPr lang="en-US" i="1" dirty="0"/>
              <a:t>(Click the </a:t>
            </a:r>
            <a:r>
              <a:rPr lang="en-US" i="1" dirty="0" err="1"/>
              <a:t>MyFA</a:t>
            </a:r>
            <a:r>
              <a:rPr lang="en-US" i="1" dirty="0"/>
              <a:t> icon to view and complete the necessary steps.) </a:t>
            </a:r>
          </a:p>
          <a:p>
            <a:pPr marL="0" indent="0">
              <a:buNone/>
            </a:pPr>
            <a:r>
              <a:rPr lang="en-US" dirty="0"/>
              <a:t>Once your financial aid is successfully processed, you may request a voucher by using the following link: </a:t>
            </a:r>
            <a:r>
              <a:rPr lang="en-US" u="sng" dirty="0">
                <a:hlinkClick r:id="rId2"/>
              </a:rPr>
              <a:t>Book Voucher Allowance | College of Biblical Studies (cbshouston.edu)</a:t>
            </a:r>
            <a:r>
              <a:rPr lang="en-US" u="sng" dirty="0"/>
              <a:t> </a:t>
            </a: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31" y="3735428"/>
            <a:ext cx="4020111" cy="724001"/>
          </a:xfrm>
          <a:prstGeom prst="rect">
            <a:avLst/>
          </a:prstGeom>
        </p:spPr>
      </p:pic>
    </p:spTree>
    <p:extLst>
      <p:ext uri="{BB962C8B-B14F-4D97-AF65-F5344CB8AC3E}">
        <p14:creationId xmlns:p14="http://schemas.microsoft.com/office/powerpoint/2010/main" val="332319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MyBooks</a:t>
            </a:r>
            <a:r>
              <a:rPr lang="en-US" b="1" dirty="0">
                <a:solidFill>
                  <a:schemeClr val="bg1"/>
                </a:solidFill>
              </a:rPr>
              <a:t> (Book Voucher)</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378843" y="1851097"/>
            <a:ext cx="3675572" cy="4465409"/>
          </a:xfrm>
        </p:spPr>
        <p:txBody>
          <a:bodyPr>
            <a:normAutofit/>
          </a:bodyPr>
          <a:lstStyle/>
          <a:p>
            <a:pPr marL="0" indent="0">
              <a:buNone/>
            </a:pPr>
            <a:r>
              <a:rPr lang="en-US" dirty="0"/>
              <a:t>The Financial Aid Office will contact you regarding your book voucher. If you qualify, you will receive a voucher ID number that you will use to access the MBS Textbook site. </a:t>
            </a:r>
          </a:p>
          <a:p>
            <a:pPr marL="0" indent="0">
              <a:buNone/>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022" t="4575" r="3959" b="12432"/>
          <a:stretch/>
        </p:blipFill>
        <p:spPr>
          <a:xfrm>
            <a:off x="4311864" y="1851098"/>
            <a:ext cx="7401465" cy="4261449"/>
          </a:xfrm>
          <a:prstGeom prst="rect">
            <a:avLst/>
          </a:prstGeom>
        </p:spPr>
      </p:pic>
      <p:sp>
        <p:nvSpPr>
          <p:cNvPr id="5" name="Oval 4"/>
          <p:cNvSpPr/>
          <p:nvPr/>
        </p:nvSpPr>
        <p:spPr>
          <a:xfrm>
            <a:off x="8212347" y="1851098"/>
            <a:ext cx="1656272" cy="8230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9351034" y="776377"/>
            <a:ext cx="966158" cy="8707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4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MyLibrary</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378843" y="1715701"/>
            <a:ext cx="7316638" cy="4669368"/>
          </a:xfrm>
        </p:spPr>
        <p:txBody>
          <a:bodyPr>
            <a:normAutofit/>
          </a:bodyPr>
          <a:lstStyle/>
          <a:p>
            <a:pPr marL="0" indent="0" algn="ctr">
              <a:buNone/>
            </a:pPr>
            <a:r>
              <a:rPr lang="en-US" i="1" dirty="0"/>
              <a:t>Need content for your research papers?</a:t>
            </a:r>
          </a:p>
          <a:p>
            <a:pPr marL="0" indent="0" algn="ctr">
              <a:buNone/>
            </a:pPr>
            <a:r>
              <a:rPr lang="en-US" i="1" dirty="0"/>
              <a:t>Need help with Turabian citations? Or help accessing online databases?</a:t>
            </a:r>
          </a:p>
          <a:p>
            <a:pPr marL="0" indent="0">
              <a:buNone/>
            </a:pPr>
            <a:r>
              <a:rPr lang="en-US" dirty="0"/>
              <a:t>Click </a:t>
            </a:r>
            <a:r>
              <a:rPr lang="en-US" dirty="0" smtClean="0"/>
              <a:t>the </a:t>
            </a:r>
            <a:r>
              <a:rPr lang="en-US" dirty="0" err="1"/>
              <a:t>MyLibrary</a:t>
            </a:r>
            <a:r>
              <a:rPr lang="en-US" dirty="0"/>
              <a:t> tab for access to academic research materials and writing help, including the CBS writing style guide.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836" y="4754486"/>
            <a:ext cx="4010585" cy="762106"/>
          </a:xfrm>
          <a:prstGeom prst="rect">
            <a:avLst/>
          </a:prstGeom>
        </p:spPr>
      </p:pic>
    </p:spTree>
    <p:extLst>
      <p:ext uri="{BB962C8B-B14F-4D97-AF65-F5344CB8AC3E}">
        <p14:creationId xmlns:p14="http://schemas.microsoft.com/office/powerpoint/2010/main" val="237285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MyMentor</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653545" y="1715701"/>
            <a:ext cx="7316638" cy="4669368"/>
          </a:xfrm>
        </p:spPr>
        <p:txBody>
          <a:bodyPr>
            <a:normAutofit/>
          </a:bodyPr>
          <a:lstStyle/>
          <a:p>
            <a:pPr marL="0" indent="0">
              <a:buNone/>
            </a:pPr>
            <a:r>
              <a:rPr lang="en-US" dirty="0"/>
              <a:t>The Discipleship Team </a:t>
            </a:r>
            <a:r>
              <a:rPr lang="en-US" dirty="0" smtClean="0"/>
              <a:t>strives to </a:t>
            </a:r>
            <a:r>
              <a:rPr lang="en-US" dirty="0"/>
              <a:t>see </a:t>
            </a:r>
            <a:r>
              <a:rPr lang="en-US" dirty="0" smtClean="0"/>
              <a:t>every </a:t>
            </a:r>
            <a:r>
              <a:rPr lang="en-US" dirty="0"/>
              <a:t>student’s CBS experience is not merely an academic endeavor, but a </a:t>
            </a:r>
            <a:r>
              <a:rPr lang="en-US" i="1" dirty="0"/>
              <a:t>transformational encounter</a:t>
            </a:r>
            <a:r>
              <a:rPr lang="en-US" dirty="0"/>
              <a:t> with the Living God! We come alongside each student to help them fulfill Paul’s directive from the Lord to the believers in Rome: </a:t>
            </a:r>
            <a:r>
              <a:rPr lang="en-US" i="1" dirty="0"/>
              <a:t>“Do not be conformed to this world, but be transformed by the renewing of your mind, so that you may prove what the will of God is, that which is good and acceptable and perfect”</a:t>
            </a:r>
            <a:r>
              <a:rPr lang="en-US" dirty="0"/>
              <a:t> (</a:t>
            </a:r>
            <a:r>
              <a:rPr lang="en-US" b="1" dirty="0">
                <a:hlinkClick r:id="rId2"/>
              </a:rPr>
              <a:t>Romans 12:2</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950" y="5324356"/>
            <a:ext cx="3943900" cy="847843"/>
          </a:xfrm>
          <a:prstGeom prst="rect">
            <a:avLst/>
          </a:prstGeom>
        </p:spPr>
      </p:pic>
    </p:spTree>
    <p:extLst>
      <p:ext uri="{BB962C8B-B14F-4D97-AF65-F5344CB8AC3E}">
        <p14:creationId xmlns:p14="http://schemas.microsoft.com/office/powerpoint/2010/main" val="105945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MyMentor</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653545" y="1715701"/>
            <a:ext cx="7316638" cy="4669368"/>
          </a:xfrm>
        </p:spPr>
        <p:txBody>
          <a:bodyPr>
            <a:normAutofit/>
          </a:bodyPr>
          <a:lstStyle/>
          <a:p>
            <a:pPr marL="0" indent="0" algn="ctr">
              <a:buNone/>
            </a:pPr>
            <a:r>
              <a:rPr lang="en-US" i="1" dirty="0" smtClean="0"/>
              <a:t>Already have a Mentor?</a:t>
            </a:r>
          </a:p>
          <a:p>
            <a:pPr marL="0" indent="0">
              <a:buNone/>
            </a:pPr>
            <a:r>
              <a:rPr lang="en-US" dirty="0" err="1" smtClean="0"/>
              <a:t>MyMentor</a:t>
            </a:r>
            <a:r>
              <a:rPr lang="en-US" dirty="0" smtClean="0"/>
              <a:t> is the place to follow </a:t>
            </a:r>
            <a:r>
              <a:rPr lang="en-US" dirty="0"/>
              <a:t>or join the Discipleship </a:t>
            </a:r>
            <a:r>
              <a:rPr lang="en-US" dirty="0" smtClean="0"/>
              <a:t>department’s </a:t>
            </a:r>
            <a:r>
              <a:rPr lang="en-US" dirty="0"/>
              <a:t>Facebook </a:t>
            </a:r>
            <a:r>
              <a:rPr lang="en-US" dirty="0" smtClean="0"/>
              <a:t>group. </a:t>
            </a:r>
          </a:p>
          <a:p>
            <a:pPr marL="0" indent="0">
              <a:buNone/>
            </a:pPr>
            <a:r>
              <a:rPr lang="en-US" dirty="0" smtClean="0"/>
              <a:t> </a:t>
            </a:r>
          </a:p>
          <a:p>
            <a:pPr marL="0" indent="0" algn="ctr">
              <a:buNone/>
            </a:pPr>
            <a:r>
              <a:rPr lang="en-US" i="1" dirty="0" smtClean="0"/>
              <a:t>Want to request a Mentor, spiritual support or receive more information?</a:t>
            </a:r>
          </a:p>
          <a:p>
            <a:pPr marL="0" indent="0">
              <a:buNone/>
            </a:pPr>
            <a:r>
              <a:rPr lang="en-US" dirty="0"/>
              <a:t>CBS cares about you! If you </a:t>
            </a:r>
            <a:r>
              <a:rPr lang="en-US" dirty="0" smtClean="0"/>
              <a:t>want to request a Mentor, are </a:t>
            </a:r>
            <a:r>
              <a:rPr lang="en-US" dirty="0"/>
              <a:t>in need of prayer, support, care and comfort, please let us know. </a:t>
            </a:r>
            <a:r>
              <a:rPr lang="en-US" dirty="0" smtClean="0"/>
              <a:t>Visit</a:t>
            </a:r>
            <a:r>
              <a:rPr lang="en-US" dirty="0"/>
              <a:t>: </a:t>
            </a:r>
            <a:r>
              <a:rPr lang="en-US" dirty="0">
                <a:hlinkClick r:id="rId2"/>
              </a:rPr>
              <a:t>Discipleship | College of Biblical Studies (cbshouston.edu)</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950" y="5324356"/>
            <a:ext cx="3943900" cy="847843"/>
          </a:xfrm>
          <a:prstGeom prst="rect">
            <a:avLst/>
          </a:prstGeom>
        </p:spPr>
      </p:pic>
    </p:spTree>
    <p:extLst>
      <p:ext uri="{BB962C8B-B14F-4D97-AF65-F5344CB8AC3E}">
        <p14:creationId xmlns:p14="http://schemas.microsoft.com/office/powerpoint/2010/main" val="277664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smtClean="0">
                <a:solidFill>
                  <a:schemeClr val="bg1"/>
                </a:solidFill>
              </a:rPr>
              <a:t>MyRegistrar</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653545" y="1715701"/>
            <a:ext cx="7316638" cy="4669368"/>
          </a:xfrm>
        </p:spPr>
        <p:txBody>
          <a:bodyPr>
            <a:normAutofit/>
          </a:bodyPr>
          <a:lstStyle/>
          <a:p>
            <a:pPr marL="0" indent="0" algn="ctr">
              <a:buNone/>
            </a:pPr>
            <a:r>
              <a:rPr lang="en-US" i="1" dirty="0" smtClean="0"/>
              <a:t>Ready to graduate?</a:t>
            </a:r>
          </a:p>
          <a:p>
            <a:pPr marL="0" indent="0" algn="ctr">
              <a:buNone/>
            </a:pPr>
            <a:r>
              <a:rPr lang="en-US" i="1" dirty="0" smtClean="0"/>
              <a:t>Want to see the latest courses being offered?</a:t>
            </a:r>
          </a:p>
          <a:p>
            <a:pPr marL="0" indent="0" algn="ctr">
              <a:buNone/>
            </a:pPr>
            <a:r>
              <a:rPr lang="en-US" i="1" dirty="0" smtClean="0"/>
              <a:t>Need to add or drop a class?</a:t>
            </a:r>
          </a:p>
          <a:p>
            <a:pPr marL="0" indent="0">
              <a:buNone/>
            </a:pPr>
            <a:r>
              <a:rPr lang="en-US" dirty="0" err="1" smtClean="0"/>
              <a:t>MyRegistrar</a:t>
            </a:r>
            <a:r>
              <a:rPr lang="en-US" dirty="0" smtClean="0"/>
              <a:t> is the place for all academic forms, processes, schedules. You may access semester course offerings, add or drop a class, complete an intent to graduate form and much more. </a:t>
            </a:r>
            <a:endParaRPr lang="en-US" i="1" dirty="0" smtClean="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739" y="5846505"/>
            <a:ext cx="3791479" cy="685896"/>
          </a:xfrm>
          <a:prstGeom prst="rect">
            <a:avLst/>
          </a:prstGeom>
        </p:spPr>
      </p:pic>
    </p:spTree>
    <p:extLst>
      <p:ext uri="{BB962C8B-B14F-4D97-AF65-F5344CB8AC3E}">
        <p14:creationId xmlns:p14="http://schemas.microsoft.com/office/powerpoint/2010/main" val="2199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296135"/>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smtClean="0">
                <a:solidFill>
                  <a:schemeClr val="bg1"/>
                </a:solidFill>
              </a:rPr>
              <a:t>MyCBS</a:t>
            </a:r>
            <a:endParaRPr lang="en-US" b="1" dirty="0">
              <a:solidFill>
                <a:schemeClr val="bg1"/>
              </a:solidFill>
            </a:endParaRP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653544" y="1443141"/>
            <a:ext cx="10560795" cy="4941928"/>
          </a:xfrm>
        </p:spPr>
        <p:txBody>
          <a:bodyPr>
            <a:normAutofit/>
          </a:bodyPr>
          <a:lstStyle/>
          <a:p>
            <a:pPr marL="0" indent="0" algn="ctr">
              <a:buNone/>
            </a:pPr>
            <a:r>
              <a:rPr lang="en-US" sz="3200" b="1" i="1" dirty="0" smtClean="0"/>
              <a:t>What comes next?</a:t>
            </a:r>
          </a:p>
          <a:p>
            <a:pPr marL="0" indent="0">
              <a:buNone/>
            </a:pPr>
            <a:r>
              <a:rPr lang="en-US" dirty="0" smtClean="0"/>
              <a:t>We are so glad you asked! Here is your first semester checklist.</a:t>
            </a:r>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37404156"/>
              </p:ext>
            </p:extLst>
          </p:nvPr>
        </p:nvGraphicFramePr>
        <p:xfrm>
          <a:off x="861608" y="2657435"/>
          <a:ext cx="10144665" cy="3733352"/>
        </p:xfrm>
        <a:graphic>
          <a:graphicData uri="http://schemas.openxmlformats.org/drawingml/2006/table">
            <a:tbl>
              <a:tblPr firstRow="1" bandRow="1">
                <a:tableStyleId>{5940675A-B579-460E-94D1-54222C63F5DA}</a:tableStyleId>
              </a:tblPr>
              <a:tblGrid>
                <a:gridCol w="877116">
                  <a:extLst>
                    <a:ext uri="{9D8B030D-6E8A-4147-A177-3AD203B41FA5}">
                      <a16:colId xmlns:a16="http://schemas.microsoft.com/office/drawing/2014/main" val="362738849"/>
                    </a:ext>
                  </a:extLst>
                </a:gridCol>
                <a:gridCol w="9267549">
                  <a:extLst>
                    <a:ext uri="{9D8B030D-6E8A-4147-A177-3AD203B41FA5}">
                      <a16:colId xmlns:a16="http://schemas.microsoft.com/office/drawing/2014/main" val="2928264402"/>
                    </a:ext>
                  </a:extLst>
                </a:gridCol>
              </a:tblGrid>
              <a:tr h="575682">
                <a:tc>
                  <a:txBody>
                    <a:bodyPr/>
                    <a:lstStyle/>
                    <a:p>
                      <a:endParaRPr lang="en-US" sz="2400" b="0" dirty="0">
                        <a:ln>
                          <a:solidFill>
                            <a:srgbClr val="AB530F"/>
                          </a:solidFill>
                        </a:ln>
                        <a:solidFill>
                          <a:srgbClr val="AB530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Access your new CBS email (remember to check</a:t>
                      </a:r>
                      <a:r>
                        <a:rPr lang="en-US" sz="2400" b="0" baseline="0" dirty="0" smtClean="0"/>
                        <a:t> it daily!)</a:t>
                      </a:r>
                      <a:endParaRPr lang="en-US" sz="2400"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5585801"/>
                  </a:ext>
                </a:extLst>
              </a:tr>
              <a:tr h="46694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Complete each ACTION item in this Onboarding presentation</a:t>
                      </a:r>
                      <a:endParaRPr lang="en-US" sz="2400"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8655345"/>
                  </a:ext>
                </a:extLst>
              </a:tr>
              <a:tr h="46694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Meet with your Academic</a:t>
                      </a:r>
                      <a:r>
                        <a:rPr lang="en-US" sz="2400" b="0" baseline="0" dirty="0" smtClean="0"/>
                        <a:t> Advisor for registration</a:t>
                      </a:r>
                      <a:endParaRPr lang="en-US" sz="2400"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5011460"/>
                  </a:ext>
                </a:extLst>
              </a:tr>
              <a:tr h="46694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Meet</a:t>
                      </a:r>
                      <a:r>
                        <a:rPr lang="en-US" sz="2400" b="0" baseline="0" dirty="0" smtClean="0"/>
                        <a:t> with your Student Success Coach for a quick orientation</a:t>
                      </a:r>
                      <a:endParaRPr lang="en-US" sz="2400" b="0" dirty="0" smtClean="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9592490"/>
                  </a:ext>
                </a:extLst>
              </a:tr>
              <a:tr h="46694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Complete the Financial Aid process ( click </a:t>
                      </a:r>
                      <a:r>
                        <a:rPr lang="en-US" sz="2400" b="0" dirty="0" err="1" smtClean="0"/>
                        <a:t>MyFA</a:t>
                      </a:r>
                      <a:r>
                        <a:rPr lang="en-US" sz="2400" b="0" dirty="0" smtClean="0"/>
                        <a:t> for more</a:t>
                      </a:r>
                      <a:r>
                        <a:rPr lang="en-US" sz="2400" b="0" baseline="0" dirty="0" smtClean="0"/>
                        <a:t> info</a:t>
                      </a:r>
                      <a:r>
                        <a:rPr lang="en-US" sz="2400" b="0" dirty="0" smtClean="0"/>
                        <a:t>)</a:t>
                      </a:r>
                      <a:endParaRPr lang="en-US" sz="2400"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9521168"/>
                  </a:ext>
                </a:extLst>
              </a:tr>
              <a:tr h="46694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Order textbooks</a:t>
                      </a:r>
                      <a:endParaRPr lang="en-US" sz="2400"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5097716"/>
                  </a:ext>
                </a:extLst>
              </a:tr>
              <a:tr h="82296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Pray, pray, pray that you may </a:t>
                      </a:r>
                      <a:r>
                        <a:rPr lang="en-US" sz="2400" b="0" baseline="0" dirty="0" smtClean="0"/>
                        <a:t>grow deeper in your knowledge and understanding of God’s Word</a:t>
                      </a:r>
                      <a:endParaRPr lang="en-US" sz="2400"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238286"/>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3255654"/>
            <a:ext cx="474684" cy="35601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2709409"/>
            <a:ext cx="474684" cy="35601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3672966"/>
            <a:ext cx="474684" cy="35601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248" y="4185257"/>
            <a:ext cx="474684" cy="35601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242" y="4691032"/>
            <a:ext cx="474684" cy="35601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242" y="5203323"/>
            <a:ext cx="474684" cy="35601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242" y="5749568"/>
            <a:ext cx="474684" cy="356013"/>
          </a:xfrm>
          <a:prstGeom prst="rect">
            <a:avLst/>
          </a:prstGeom>
        </p:spPr>
      </p:pic>
    </p:spTree>
    <p:extLst>
      <p:ext uri="{BB962C8B-B14F-4D97-AF65-F5344CB8AC3E}">
        <p14:creationId xmlns:p14="http://schemas.microsoft.com/office/powerpoint/2010/main" val="32994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0741"/>
            <a:ext cx="12192001" cy="1255968"/>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10112"/>
            <a:ext cx="8167982" cy="941734"/>
          </a:xfrm>
        </p:spPr>
        <p:txBody>
          <a:bodyPr/>
          <a:lstStyle/>
          <a:p>
            <a:r>
              <a:rPr lang="en-US" b="1" dirty="0">
                <a:solidFill>
                  <a:schemeClr val="bg1"/>
                </a:solidFill>
              </a:rPr>
              <a:t>New Student Onboarding</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586596" y="1507594"/>
            <a:ext cx="11007306" cy="4804305"/>
          </a:xfrm>
        </p:spPr>
        <p:txBody>
          <a:bodyPr>
            <a:normAutofit fontScale="92500" lnSpcReduction="20000"/>
          </a:bodyPr>
          <a:lstStyle/>
          <a:p>
            <a:pPr marL="0" indent="0">
              <a:lnSpc>
                <a:spcPct val="110000"/>
              </a:lnSpc>
              <a:spcAft>
                <a:spcPts val="1200"/>
              </a:spcAft>
              <a:buNone/>
            </a:pPr>
            <a:r>
              <a:rPr lang="en-US" sz="3000" dirty="0"/>
              <a:t>The goal of New Student Onboarding is to help you successfully start your CBS journey. We want orientation to be an easy process so you can focus on what is most important: learning and growing in Christ through biblical instruction.</a:t>
            </a:r>
          </a:p>
          <a:p>
            <a:pPr marL="0" indent="0">
              <a:spcBef>
                <a:spcPts val="2400"/>
              </a:spcBef>
              <a:spcAft>
                <a:spcPts val="1200"/>
              </a:spcAft>
              <a:buNone/>
            </a:pPr>
            <a:r>
              <a:rPr lang="en-US" dirty="0"/>
              <a:t>Here is what to expect during New Student Onboarding:</a:t>
            </a:r>
          </a:p>
          <a:p>
            <a:pPr marL="690563">
              <a:spcBef>
                <a:spcPts val="1200"/>
              </a:spcBef>
              <a:spcAft>
                <a:spcPts val="600"/>
              </a:spcAft>
            </a:pPr>
            <a:r>
              <a:rPr lang="en-US" dirty="0"/>
              <a:t>Access and Authenticate your CBS Student Email</a:t>
            </a:r>
          </a:p>
          <a:p>
            <a:pPr marL="690563">
              <a:spcBef>
                <a:spcPts val="1200"/>
              </a:spcBef>
              <a:spcAft>
                <a:spcPts val="600"/>
              </a:spcAft>
            </a:pPr>
            <a:r>
              <a:rPr lang="en-US" dirty="0"/>
              <a:t>Receive a Transcript Evaluation and Degree Plan</a:t>
            </a:r>
          </a:p>
          <a:p>
            <a:pPr marL="690563">
              <a:spcBef>
                <a:spcPts val="1200"/>
              </a:spcBef>
              <a:spcAft>
                <a:spcPts val="600"/>
              </a:spcAft>
            </a:pPr>
            <a:r>
              <a:rPr lang="en-US" dirty="0"/>
              <a:t>Meet your Student Success Coach </a:t>
            </a:r>
            <a:r>
              <a:rPr lang="en-US" dirty="0" smtClean="0"/>
              <a:t>for orientation </a:t>
            </a:r>
            <a:endParaRPr lang="en-US" dirty="0"/>
          </a:p>
          <a:p>
            <a:pPr marL="690563">
              <a:spcBef>
                <a:spcPts val="1200"/>
              </a:spcBef>
              <a:spcAft>
                <a:spcPts val="600"/>
              </a:spcAft>
            </a:pPr>
            <a:r>
              <a:rPr lang="en-US" dirty="0"/>
              <a:t>Meet your Academic Advisor – your partner all the way to graduation!</a:t>
            </a:r>
          </a:p>
          <a:p>
            <a:pPr marL="0" indent="0">
              <a:spcBef>
                <a:spcPts val="2400"/>
              </a:spcBef>
              <a:spcAft>
                <a:spcPts val="1200"/>
              </a:spcAft>
              <a:buNone/>
            </a:pPr>
            <a:endParaRPr lang="en-US" dirty="0"/>
          </a:p>
        </p:txBody>
      </p:sp>
    </p:spTree>
    <p:extLst>
      <p:ext uri="{BB962C8B-B14F-4D97-AF65-F5344CB8AC3E}">
        <p14:creationId xmlns:p14="http://schemas.microsoft.com/office/powerpoint/2010/main" val="276819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0741"/>
            <a:ext cx="12192001"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lstStyle/>
          <a:p>
            <a:r>
              <a:rPr lang="en-US" b="1" dirty="0">
                <a:solidFill>
                  <a:schemeClr val="bg1"/>
                </a:solidFill>
              </a:rPr>
              <a:t>Email and Portal Authentication</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838200" y="1558839"/>
            <a:ext cx="10807460" cy="4669368"/>
          </a:xfrm>
        </p:spPr>
        <p:txBody>
          <a:bodyPr>
            <a:normAutofit lnSpcReduction="10000"/>
          </a:bodyPr>
          <a:lstStyle/>
          <a:p>
            <a:pPr marL="1138238" indent="0">
              <a:spcAft>
                <a:spcPts val="1200"/>
              </a:spcAft>
              <a:buNone/>
            </a:pPr>
            <a:r>
              <a:rPr lang="en-US" dirty="0"/>
              <a:t>Upon acceptance for admission, you received an email with instructions to access your new </a:t>
            </a:r>
            <a:r>
              <a:rPr lang="en-US" b="1" dirty="0"/>
              <a:t>CBS student email</a:t>
            </a:r>
            <a:r>
              <a:rPr lang="en-US" dirty="0"/>
              <a:t>. Please access and authenticate your new CBS email </a:t>
            </a:r>
            <a:r>
              <a:rPr lang="en-US" b="1" dirty="0"/>
              <a:t>before</a:t>
            </a:r>
            <a:r>
              <a:rPr lang="en-US" dirty="0"/>
              <a:t> meeting with your Student Success Coach. </a:t>
            </a:r>
          </a:p>
          <a:p>
            <a:pPr marL="0" indent="0">
              <a:spcAft>
                <a:spcPts val="1200"/>
              </a:spcAft>
              <a:buNone/>
            </a:pPr>
            <a:r>
              <a:rPr lang="en-US" dirty="0"/>
              <a:t>Didn’t receive the email? Contact </a:t>
            </a:r>
            <a:r>
              <a:rPr lang="en-US" dirty="0">
                <a:hlinkClick r:id="rId2"/>
              </a:rPr>
              <a:t>studentonboarding@cbshouston.edu</a:t>
            </a:r>
            <a:r>
              <a:rPr lang="en-US" dirty="0"/>
              <a:t>.</a:t>
            </a:r>
          </a:p>
          <a:p>
            <a:pPr marL="0" indent="0">
              <a:spcAft>
                <a:spcPts val="1200"/>
              </a:spcAft>
              <a:buNone/>
            </a:pPr>
            <a:endParaRPr lang="en-US" dirty="0"/>
          </a:p>
          <a:p>
            <a:pPr marL="1138238" indent="0">
              <a:spcAft>
                <a:spcPts val="600"/>
              </a:spcAft>
              <a:buNone/>
            </a:pPr>
            <a:r>
              <a:rPr lang="en-US" dirty="0"/>
              <a:t>Never miss an email –  get set up to receive CBS email notifications on your phone. For more information, check out the following links:</a:t>
            </a:r>
          </a:p>
          <a:p>
            <a:pPr marL="1138238" indent="0">
              <a:spcAft>
                <a:spcPts val="1200"/>
              </a:spcAft>
              <a:buNone/>
            </a:pPr>
            <a:r>
              <a:rPr lang="en-US" dirty="0"/>
              <a:t>	</a:t>
            </a:r>
            <a:r>
              <a:rPr lang="en-US" dirty="0">
                <a:solidFill>
                  <a:srgbClr val="0000FF"/>
                </a:solidFill>
                <a:hlinkClick r:id="rId3"/>
              </a:rPr>
              <a:t>ANDROID</a:t>
            </a:r>
            <a:r>
              <a:rPr lang="en-US" dirty="0"/>
              <a:t>  			</a:t>
            </a:r>
            <a:r>
              <a:rPr lang="en-US" dirty="0">
                <a:hlinkClick r:id="rId4"/>
              </a:rPr>
              <a:t>IOS</a:t>
            </a:r>
            <a:r>
              <a:rPr lang="en-US" dirty="0"/>
              <a:t> (APPLE)  </a:t>
            </a:r>
          </a:p>
        </p:txBody>
      </p:sp>
      <p:sp>
        <p:nvSpPr>
          <p:cNvPr id="8" name="Right Arrow 7"/>
          <p:cNvSpPr/>
          <p:nvPr/>
        </p:nvSpPr>
        <p:spPr>
          <a:xfrm>
            <a:off x="838200" y="1715701"/>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70857" y="1858116"/>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
        <p:nvSpPr>
          <p:cNvPr id="12" name="Right Arrow 11"/>
          <p:cNvSpPr/>
          <p:nvPr/>
        </p:nvSpPr>
        <p:spPr>
          <a:xfrm>
            <a:off x="870857" y="4539087"/>
            <a:ext cx="1147665" cy="821094"/>
          </a:xfrm>
          <a:prstGeom prst="rightArrow">
            <a:avLst/>
          </a:prstGeom>
          <a:solidFill>
            <a:srgbClr val="AB5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36172" y="4718801"/>
            <a:ext cx="1082350" cy="461665"/>
          </a:xfrm>
          <a:prstGeom prst="rect">
            <a:avLst/>
          </a:prstGeom>
          <a:noFill/>
        </p:spPr>
        <p:txBody>
          <a:bodyPr wrap="square" rtlCol="0">
            <a:spAutoFit/>
          </a:bodyPr>
          <a:lstStyle/>
          <a:p>
            <a:r>
              <a:rPr lang="en-US" sz="2400" b="1" dirty="0">
                <a:solidFill>
                  <a:schemeClr val="bg1"/>
                </a:solidFill>
              </a:rPr>
              <a:t>Action</a:t>
            </a:r>
            <a:endParaRPr lang="en-US" sz="2000" b="1" dirty="0">
              <a:solidFill>
                <a:schemeClr val="bg1"/>
              </a:solidFill>
            </a:endParaRPr>
          </a:p>
        </p:txBody>
      </p:sp>
    </p:spTree>
    <p:extLst>
      <p:ext uri="{BB962C8B-B14F-4D97-AF65-F5344CB8AC3E}">
        <p14:creationId xmlns:p14="http://schemas.microsoft.com/office/powerpoint/2010/main" val="75772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0741"/>
            <a:ext cx="12192001" cy="1214294"/>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157021"/>
            <a:ext cx="8167982" cy="941734"/>
          </a:xfrm>
        </p:spPr>
        <p:txBody>
          <a:bodyPr>
            <a:normAutofit fontScale="90000"/>
          </a:bodyPr>
          <a:lstStyle/>
          <a:p>
            <a:r>
              <a:rPr lang="en-US" b="1" dirty="0">
                <a:solidFill>
                  <a:schemeClr val="bg1"/>
                </a:solidFill>
              </a:rPr>
              <a:t>Transcript Evaluation and Degree Plan</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672860" y="1414732"/>
            <a:ext cx="10680940" cy="4762231"/>
          </a:xfrm>
        </p:spPr>
        <p:txBody>
          <a:bodyPr>
            <a:normAutofit/>
          </a:bodyPr>
          <a:lstStyle/>
          <a:p>
            <a:pPr marL="0" indent="0">
              <a:spcAft>
                <a:spcPts val="1200"/>
              </a:spcAft>
              <a:buNone/>
            </a:pPr>
            <a:r>
              <a:rPr lang="en-US" sz="3300" dirty="0"/>
              <a:t>The transcript(s) you provided during the admissions process are evaluated and transfer credits granted according to CBS guidelines. These credits are applied to the degree plan you chose on your application. Once the evaluation is complete, you will receive a degree roadmap that includes the approved credits and a list of required classes for you to take.  </a:t>
            </a:r>
          </a:p>
          <a:p>
            <a:pPr marL="0" indent="0">
              <a:spcAft>
                <a:spcPts val="1200"/>
              </a:spcAft>
              <a:buNone/>
            </a:pPr>
            <a:r>
              <a:rPr lang="en-US" sz="3300" i="1" dirty="0"/>
              <a:t>Questions regarding transcript evaluations? </a:t>
            </a:r>
          </a:p>
          <a:p>
            <a:pPr marL="0" indent="0">
              <a:spcAft>
                <a:spcPts val="1200"/>
              </a:spcAft>
              <a:buNone/>
            </a:pPr>
            <a:r>
              <a:rPr lang="en-US" sz="3300" dirty="0"/>
              <a:t>Contact </a:t>
            </a:r>
            <a:r>
              <a:rPr lang="en-US" sz="3300" dirty="0">
                <a:hlinkClick r:id="rId2"/>
              </a:rPr>
              <a:t>studentonboarding@cbshouston.edu</a:t>
            </a:r>
            <a:r>
              <a:rPr lang="en-US" sz="3300" dirty="0"/>
              <a:t> </a:t>
            </a:r>
          </a:p>
          <a:p>
            <a:pPr marL="0" indent="0">
              <a:spcBef>
                <a:spcPts val="2400"/>
              </a:spcBef>
              <a:spcAft>
                <a:spcPts val="1200"/>
              </a:spcAft>
              <a:buNone/>
            </a:pPr>
            <a:endParaRPr lang="en-US" dirty="0"/>
          </a:p>
        </p:txBody>
      </p:sp>
    </p:spTree>
    <p:extLst>
      <p:ext uri="{BB962C8B-B14F-4D97-AF65-F5344CB8AC3E}">
        <p14:creationId xmlns:p14="http://schemas.microsoft.com/office/powerpoint/2010/main" val="205940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0741"/>
            <a:ext cx="12192001" cy="1182067"/>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132112"/>
            <a:ext cx="8167982" cy="941734"/>
          </a:xfrm>
        </p:spPr>
        <p:txBody>
          <a:bodyPr/>
          <a:lstStyle/>
          <a:p>
            <a:r>
              <a:rPr lang="en-US" b="1" dirty="0">
                <a:solidFill>
                  <a:schemeClr val="bg1"/>
                </a:solidFill>
              </a:rPr>
              <a:t>Student Success Coaches</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838200" y="1314179"/>
            <a:ext cx="10515600" cy="4862784"/>
          </a:xfrm>
        </p:spPr>
        <p:txBody>
          <a:bodyPr>
            <a:normAutofit fontScale="92500" lnSpcReduction="10000"/>
          </a:bodyPr>
          <a:lstStyle/>
          <a:p>
            <a:pPr marL="0" indent="0">
              <a:spcAft>
                <a:spcPts val="1200"/>
              </a:spcAft>
              <a:buNone/>
            </a:pPr>
            <a:r>
              <a:rPr lang="en-US" sz="3000" dirty="0"/>
              <a:t>During your first </a:t>
            </a:r>
            <a:r>
              <a:rPr lang="en-US" sz="3000" dirty="0" smtClean="0"/>
              <a:t>weeks </a:t>
            </a:r>
            <a:r>
              <a:rPr lang="en-US" sz="3000" dirty="0"/>
              <a:t>at CBS, </a:t>
            </a:r>
            <a:r>
              <a:rPr lang="en-US" sz="3000" dirty="0" smtClean="0"/>
              <a:t>your Student Success Coach </a:t>
            </a:r>
            <a:r>
              <a:rPr lang="en-US" sz="3000" dirty="0"/>
              <a:t>will help you navigate the </a:t>
            </a:r>
            <a:r>
              <a:rPr lang="en-US" sz="3000" b="1" dirty="0" err="1"/>
              <a:t>MyCBS</a:t>
            </a:r>
            <a:r>
              <a:rPr lang="en-US" sz="3000" b="1" dirty="0"/>
              <a:t> student portal</a:t>
            </a:r>
            <a:r>
              <a:rPr lang="en-US" sz="3000" dirty="0"/>
              <a:t>, provide resources, answer questions, help you complete your 2-step financial aid process and much more. </a:t>
            </a:r>
            <a:r>
              <a:rPr lang="en-US" sz="3000" dirty="0" smtClean="0"/>
              <a:t>Your </a:t>
            </a:r>
            <a:r>
              <a:rPr lang="en-US" sz="3000" dirty="0"/>
              <a:t>coach will contact you to set up an orientation </a:t>
            </a:r>
            <a:r>
              <a:rPr lang="en-US" sz="3000" dirty="0" smtClean="0"/>
              <a:t>meeting or you can contact them also. </a:t>
            </a:r>
          </a:p>
          <a:p>
            <a:pPr marL="0" indent="0" defTabSz="1000125">
              <a:buNone/>
            </a:pPr>
            <a:r>
              <a:rPr lang="en-US" sz="3000" b="1" dirty="0" smtClean="0"/>
              <a:t>David </a:t>
            </a:r>
            <a:r>
              <a:rPr lang="en-US" sz="3000" b="1" dirty="0"/>
              <a:t>Knight</a:t>
            </a:r>
            <a:r>
              <a:rPr lang="en-US" sz="3000" dirty="0"/>
              <a:t>: </a:t>
            </a:r>
            <a:r>
              <a:rPr lang="en-US" dirty="0" smtClean="0"/>
              <a:t>All </a:t>
            </a:r>
            <a:r>
              <a:rPr lang="en-US" dirty="0"/>
              <a:t>students enrolled in Spanish programs </a:t>
            </a:r>
            <a:endParaRPr lang="en-US" dirty="0" smtClean="0"/>
          </a:p>
          <a:p>
            <a:pPr marL="2052638" indent="0" defTabSz="1000125">
              <a:spcBef>
                <a:spcPts val="0"/>
              </a:spcBef>
              <a:buNone/>
            </a:pPr>
            <a:r>
              <a:rPr lang="en-US" dirty="0" smtClean="0"/>
              <a:t>Houston/Online </a:t>
            </a:r>
            <a:r>
              <a:rPr lang="en-US" dirty="0" smtClean="0"/>
              <a:t>students whose </a:t>
            </a:r>
            <a:r>
              <a:rPr lang="en-US" dirty="0"/>
              <a:t>last name begins with letters </a:t>
            </a:r>
            <a:r>
              <a:rPr lang="en-US" dirty="0" smtClean="0"/>
              <a:t>A  ̶  </a:t>
            </a:r>
            <a:r>
              <a:rPr lang="en-US" dirty="0" smtClean="0"/>
              <a:t>J</a:t>
            </a:r>
            <a:endParaRPr lang="en-US" dirty="0"/>
          </a:p>
          <a:p>
            <a:pPr marL="2122488" indent="-120650">
              <a:spcBef>
                <a:spcPts val="600"/>
              </a:spcBef>
              <a:spcAft>
                <a:spcPts val="600"/>
              </a:spcAft>
              <a:buNone/>
            </a:pPr>
            <a:r>
              <a:rPr lang="en-US" sz="3000" dirty="0" smtClean="0">
                <a:hlinkClick r:id="rId2"/>
              </a:rPr>
              <a:t>David.Knight@cbshouston.edu</a:t>
            </a:r>
            <a:r>
              <a:rPr lang="en-US" sz="3000" dirty="0" smtClean="0"/>
              <a:t> </a:t>
            </a:r>
            <a:endParaRPr lang="en-US" sz="3000" dirty="0"/>
          </a:p>
          <a:p>
            <a:pPr marL="2001838" indent="-2001838">
              <a:spcBef>
                <a:spcPts val="1800"/>
              </a:spcBef>
              <a:buNone/>
            </a:pPr>
            <a:r>
              <a:rPr lang="en-US" sz="3000" b="1" dirty="0" err="1" smtClean="0"/>
              <a:t>Sherell</a:t>
            </a:r>
            <a:r>
              <a:rPr lang="en-US" sz="3000" b="1" dirty="0" smtClean="0"/>
              <a:t> </a:t>
            </a:r>
            <a:r>
              <a:rPr lang="en-US" sz="3000" b="1" dirty="0" smtClean="0"/>
              <a:t>Polk:</a:t>
            </a:r>
            <a:r>
              <a:rPr lang="en-US" sz="3000" dirty="0" smtClean="0"/>
              <a:t>	</a:t>
            </a:r>
            <a:r>
              <a:rPr lang="en-US" dirty="0" smtClean="0"/>
              <a:t>Houston/Online students whose last name begins with letters </a:t>
            </a:r>
            <a:r>
              <a:rPr lang="en-US" dirty="0" smtClean="0"/>
              <a:t>K-Z</a:t>
            </a:r>
            <a:endParaRPr lang="en-US" dirty="0" smtClean="0"/>
          </a:p>
          <a:p>
            <a:pPr marL="2001838" indent="0">
              <a:spcBef>
                <a:spcPts val="0"/>
              </a:spcBef>
              <a:buNone/>
            </a:pPr>
            <a:r>
              <a:rPr lang="en-US" sz="3100" dirty="0" smtClean="0">
                <a:hlinkClick r:id="rId3"/>
              </a:rPr>
              <a:t>Sherell.Polk@cbshouston.edu</a:t>
            </a:r>
            <a:r>
              <a:rPr lang="en-US" dirty="0" smtClean="0"/>
              <a:t> </a:t>
            </a:r>
            <a:endParaRPr lang="en-US" dirty="0"/>
          </a:p>
          <a:p>
            <a:pPr marL="0" indent="0">
              <a:spcBef>
                <a:spcPts val="2400"/>
              </a:spcBef>
              <a:spcAft>
                <a:spcPts val="1200"/>
              </a:spcAft>
              <a:buNone/>
            </a:pPr>
            <a:endParaRPr lang="en-US" dirty="0"/>
          </a:p>
        </p:txBody>
      </p:sp>
    </p:spTree>
    <p:extLst>
      <p:ext uri="{BB962C8B-B14F-4D97-AF65-F5344CB8AC3E}">
        <p14:creationId xmlns:p14="http://schemas.microsoft.com/office/powerpoint/2010/main" val="58271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912654"/>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136280"/>
            <a:ext cx="8167982" cy="776374"/>
          </a:xfrm>
        </p:spPr>
        <p:txBody>
          <a:bodyPr/>
          <a:lstStyle/>
          <a:p>
            <a:r>
              <a:rPr lang="en-US" b="1" dirty="0">
                <a:solidFill>
                  <a:schemeClr val="bg1"/>
                </a:solidFill>
              </a:rPr>
              <a:t>Student Portal</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65826" y="912654"/>
            <a:ext cx="11386868" cy="5264309"/>
          </a:xfrm>
        </p:spPr>
        <p:txBody>
          <a:bodyPr>
            <a:normAutofit/>
          </a:bodyPr>
          <a:lstStyle/>
          <a:p>
            <a:pPr marL="0" indent="0">
              <a:buNone/>
            </a:pPr>
            <a:r>
              <a:rPr lang="en-US" dirty="0" err="1" smtClean="0"/>
              <a:t>MyCBS</a:t>
            </a:r>
            <a:r>
              <a:rPr lang="en-US" dirty="0" smtClean="0"/>
              <a:t> is a one-stop </a:t>
            </a:r>
            <a:r>
              <a:rPr lang="en-US" dirty="0"/>
              <a:t>location providing total access to everything you need for success. </a:t>
            </a:r>
            <a:r>
              <a:rPr lang="en-US" dirty="0" smtClean="0"/>
              <a:t>Find </a:t>
            </a:r>
            <a:r>
              <a:rPr lang="en-US" dirty="0" err="1" smtClean="0"/>
              <a:t>MyCBS</a:t>
            </a:r>
            <a:r>
              <a:rPr lang="en-US" dirty="0" smtClean="0"/>
              <a:t> on our </a:t>
            </a:r>
            <a:r>
              <a:rPr lang="en-US" dirty="0"/>
              <a:t>homepage (</a:t>
            </a:r>
            <a:r>
              <a:rPr lang="en-US" dirty="0">
                <a:hlinkClick r:id="rId2"/>
              </a:rPr>
              <a:t>www.cbshouston.edu</a:t>
            </a:r>
            <a:r>
              <a:rPr lang="en-US" dirty="0"/>
              <a:t>) or </a:t>
            </a:r>
            <a:r>
              <a:rPr lang="en-US" dirty="0">
                <a:hlinkClick r:id="rId3"/>
              </a:rPr>
              <a:t>https://cbshouston.sharepoint.com/sites/MyCBS</a:t>
            </a:r>
            <a:r>
              <a:rPr lang="en-US" dirty="0"/>
              <a:t>. </a:t>
            </a:r>
            <a:endParaRPr lang="en-US" sz="3600" dirty="0"/>
          </a:p>
          <a:p>
            <a:pPr marL="0" indent="0">
              <a:spcBef>
                <a:spcPts val="0"/>
              </a:spcBef>
              <a:buNone/>
            </a:pPr>
            <a:endParaRPr lang="en-US" sz="3600" dirty="0"/>
          </a:p>
          <a:p>
            <a:pPr marL="0" indent="0">
              <a:spcBef>
                <a:spcPts val="0"/>
              </a:spcBef>
              <a:buNone/>
            </a:pPr>
            <a:endParaRPr lang="en-US" sz="3600" dirty="0"/>
          </a:p>
          <a:p>
            <a:pPr marL="0" indent="0">
              <a:spcBef>
                <a:spcPts val="0"/>
              </a:spcBef>
              <a:buNone/>
            </a:pPr>
            <a:endParaRPr lang="en-US" sz="3600" dirty="0"/>
          </a:p>
          <a:p>
            <a:pPr marL="0" indent="0">
              <a:spcBef>
                <a:spcPts val="0"/>
              </a:spcBef>
              <a:buNone/>
            </a:pPr>
            <a:endParaRPr lang="en-US" sz="3600" dirty="0"/>
          </a:p>
          <a:p>
            <a:pPr marL="0" indent="0">
              <a:spcBef>
                <a:spcPts val="0"/>
              </a:spcBef>
              <a:buNone/>
            </a:pPr>
            <a:endParaRPr lang="en-US" sz="3600" dirty="0"/>
          </a:p>
          <a:p>
            <a:pPr marL="0" indent="0">
              <a:spcBef>
                <a:spcPts val="0"/>
              </a:spcBef>
              <a:buNone/>
            </a:pPr>
            <a:r>
              <a:rPr lang="en-US" sz="3600" dirty="0"/>
              <a:t> </a:t>
            </a:r>
          </a:p>
          <a:p>
            <a:pPr marL="0" indent="0">
              <a:spcBef>
                <a:spcPts val="0"/>
              </a:spcBef>
              <a:buNone/>
            </a:pPr>
            <a:endParaRPr lang="en-US" sz="3600" dirty="0"/>
          </a:p>
          <a:p>
            <a:pPr marL="0" indent="0">
              <a:spcBef>
                <a:spcPts val="0"/>
              </a:spcBef>
              <a:buNone/>
            </a:pPr>
            <a:endParaRPr lang="en-US" sz="5100" dirty="0"/>
          </a:p>
          <a:p>
            <a:pPr marL="0" indent="0">
              <a:spcBef>
                <a:spcPts val="0"/>
              </a:spcBef>
              <a:buNone/>
            </a:pPr>
            <a:endParaRPr lang="en-US" sz="5100"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84" y="2219093"/>
            <a:ext cx="10576505" cy="4734244"/>
          </a:xfrm>
          <a:prstGeom prst="rect">
            <a:avLst/>
          </a:prstGeom>
        </p:spPr>
      </p:pic>
    </p:spTree>
    <p:extLst>
      <p:ext uri="{BB962C8B-B14F-4D97-AF65-F5344CB8AC3E}">
        <p14:creationId xmlns:p14="http://schemas.microsoft.com/office/powerpoint/2010/main" val="317029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err="1">
                <a:solidFill>
                  <a:schemeClr val="bg1"/>
                </a:solidFill>
              </a:rPr>
              <a:t>MyMail</a:t>
            </a:r>
            <a:r>
              <a:rPr lang="en-US" b="1" dirty="0">
                <a:solidFill>
                  <a:schemeClr val="bg1"/>
                </a:solidFill>
              </a:rPr>
              <a:t> (CBS Student Email)</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037162" y="1715701"/>
            <a:ext cx="7316638" cy="4461262"/>
          </a:xfrm>
        </p:spPr>
        <p:txBody>
          <a:bodyPr>
            <a:normAutofit lnSpcReduction="10000"/>
          </a:bodyPr>
          <a:lstStyle/>
          <a:p>
            <a:pPr marL="0" indent="0">
              <a:buNone/>
            </a:pPr>
            <a:r>
              <a:rPr lang="en-US" dirty="0"/>
              <a:t>Never miss a thing!</a:t>
            </a:r>
          </a:p>
          <a:p>
            <a:pPr marL="0" indent="0">
              <a:buNone/>
            </a:pPr>
            <a:r>
              <a:rPr lang="en-US" dirty="0"/>
              <a:t>Once you follow the steps to authenticate your CBS email, check your email </a:t>
            </a:r>
            <a:r>
              <a:rPr lang="en-US" b="1" u="sng" dirty="0">
                <a:solidFill>
                  <a:srgbClr val="AB530F"/>
                </a:solidFill>
              </a:rPr>
              <a:t>daily</a:t>
            </a:r>
            <a:r>
              <a:rPr lang="en-US" dirty="0"/>
              <a:t> by clicking the </a:t>
            </a:r>
            <a:r>
              <a:rPr lang="en-US" dirty="0" err="1"/>
              <a:t>MyMail</a:t>
            </a:r>
            <a:r>
              <a:rPr lang="en-US" dirty="0"/>
              <a:t> icon on the </a:t>
            </a:r>
            <a:r>
              <a:rPr lang="en-US" dirty="0" err="1"/>
              <a:t>MyCBS</a:t>
            </a:r>
            <a:r>
              <a:rPr lang="en-US" dirty="0"/>
              <a:t> Student Portal. </a:t>
            </a:r>
            <a:r>
              <a:rPr lang="en-US" i="1" u="sng" dirty="0"/>
              <a:t>This is the way professors, your advisor, Financial Aid and others will contact you</a:t>
            </a:r>
            <a:r>
              <a:rPr lang="en-US" dirty="0"/>
              <a:t>. </a:t>
            </a:r>
          </a:p>
          <a:p>
            <a:pPr marL="0" indent="0">
              <a:buNone/>
            </a:pPr>
            <a:endParaRPr lang="en-US" sz="1400" dirty="0"/>
          </a:p>
          <a:p>
            <a:pPr marL="0" indent="0">
              <a:buNone/>
            </a:pPr>
            <a:r>
              <a:rPr lang="en-US" dirty="0"/>
              <a:t>We recommend using notifications to your cell phone so you will receive CBS email wherever you are! See links below to set that up.</a:t>
            </a:r>
          </a:p>
          <a:p>
            <a:pPr marL="0" indent="0">
              <a:buNone/>
            </a:pPr>
            <a:r>
              <a:rPr lang="en-US" dirty="0">
                <a:hlinkClick r:id="rId2"/>
              </a:rPr>
              <a:t>ANDROID</a:t>
            </a:r>
            <a:r>
              <a:rPr lang="en-US" dirty="0"/>
              <a:t>			</a:t>
            </a:r>
            <a:r>
              <a:rPr lang="en-US" dirty="0">
                <a:hlinkClick r:id="rId3"/>
              </a:rPr>
              <a:t>IOS</a:t>
            </a:r>
            <a:r>
              <a:rPr lang="en-US" dirty="0"/>
              <a:t> (APPLE)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72" y="1715700"/>
            <a:ext cx="3536903" cy="3097839"/>
          </a:xfrm>
          <a:prstGeom prst="rect">
            <a:avLst/>
          </a:prstGeom>
        </p:spPr>
      </p:pic>
    </p:spTree>
    <p:extLst>
      <p:ext uri="{BB962C8B-B14F-4D97-AF65-F5344CB8AC3E}">
        <p14:creationId xmlns:p14="http://schemas.microsoft.com/office/powerpoint/2010/main" val="298804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741"/>
            <a:ext cx="12192000" cy="1422400"/>
          </a:xfrm>
          <a:prstGeom prst="rect">
            <a:avLst/>
          </a:prstGeom>
          <a:solidFill>
            <a:srgbClr val="177B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endParaRPr lang="en-US"/>
          </a:p>
        </p:txBody>
      </p:sp>
      <p:sp>
        <p:nvSpPr>
          <p:cNvPr id="7" name="TextBox 6">
            <a:extLst>
              <a:ext uri="{FF2B5EF4-FFF2-40B4-BE49-F238E27FC236}">
                <a16:creationId xmlns:a16="http://schemas.microsoft.com/office/drawing/2014/main" id="{22BF8EF0-835D-1B4F-9B88-DF79D7A057BF}"/>
              </a:ext>
            </a:extLst>
          </p:cNvPr>
          <p:cNvSpPr txBox="1"/>
          <p:nvPr/>
        </p:nvSpPr>
        <p:spPr>
          <a:xfrm>
            <a:off x="5185317" y="2219093"/>
            <a:ext cx="312232" cy="2341756"/>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27CA7C9-9931-664D-A233-C0DE727F774D}"/>
              </a:ext>
            </a:extLst>
          </p:cNvPr>
          <p:cNvSpPr>
            <a:spLocks noGrp="1"/>
          </p:cNvSpPr>
          <p:nvPr>
            <p:ph type="title"/>
          </p:nvPr>
        </p:nvSpPr>
        <p:spPr>
          <a:xfrm>
            <a:off x="227873" y="293301"/>
            <a:ext cx="8167982" cy="941734"/>
          </a:xfrm>
        </p:spPr>
        <p:txBody>
          <a:bodyPr>
            <a:normAutofit/>
          </a:bodyPr>
          <a:lstStyle/>
          <a:p>
            <a:r>
              <a:rPr lang="en-US" b="1" dirty="0">
                <a:solidFill>
                  <a:schemeClr val="bg1"/>
                </a:solidFill>
              </a:rPr>
              <a:t>MyCourses (Blackboard)</a:t>
            </a:r>
          </a:p>
        </p:txBody>
      </p:sp>
      <p:sp>
        <p:nvSpPr>
          <p:cNvPr id="6" name="Content Placeholder 5">
            <a:extLst>
              <a:ext uri="{FF2B5EF4-FFF2-40B4-BE49-F238E27FC236}">
                <a16:creationId xmlns:a16="http://schemas.microsoft.com/office/drawing/2014/main" id="{5443AF11-8764-8644-8491-75BAB6EC5523}"/>
              </a:ext>
            </a:extLst>
          </p:cNvPr>
          <p:cNvSpPr>
            <a:spLocks noGrp="1"/>
          </p:cNvSpPr>
          <p:nvPr>
            <p:ph idx="1"/>
          </p:nvPr>
        </p:nvSpPr>
        <p:spPr>
          <a:xfrm>
            <a:off x="4037162" y="1715701"/>
            <a:ext cx="7316638" cy="4909386"/>
          </a:xfrm>
        </p:spPr>
        <p:txBody>
          <a:bodyPr>
            <a:normAutofit/>
          </a:bodyPr>
          <a:lstStyle/>
          <a:p>
            <a:pPr marL="0" indent="0">
              <a:buNone/>
            </a:pPr>
            <a:r>
              <a:rPr lang="en-US" dirty="0"/>
              <a:t>When you click MyCourses, you will access </a:t>
            </a:r>
            <a:r>
              <a:rPr lang="en-US" b="1" dirty="0"/>
              <a:t>Blackboard</a:t>
            </a:r>
            <a:r>
              <a:rPr lang="en-US" dirty="0"/>
              <a:t>, which is our Learning Management System (LMS). </a:t>
            </a:r>
          </a:p>
          <a:p>
            <a:pPr marL="0" indent="0">
              <a:buNone/>
            </a:pPr>
            <a:r>
              <a:rPr lang="en-US" dirty="0"/>
              <a:t>It is a virtual learning environment and is part of your classroom experience. Whether you take classes online or at one of our campus locations, you will use Blackboard as part of nearly every course.</a:t>
            </a:r>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14" y="1715701"/>
            <a:ext cx="3545945" cy="3445352"/>
          </a:xfrm>
          <a:prstGeom prst="rect">
            <a:avLst/>
          </a:prstGeom>
        </p:spPr>
      </p:pic>
    </p:spTree>
    <p:extLst>
      <p:ext uri="{BB962C8B-B14F-4D97-AF65-F5344CB8AC3E}">
        <p14:creationId xmlns:p14="http://schemas.microsoft.com/office/powerpoint/2010/main" val="456659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19091</TotalTime>
  <Words>1825</Words>
  <Application>Microsoft Office PowerPoint</Application>
  <PresentationFormat>Widescreen</PresentationFormat>
  <Paragraphs>145</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CONGRATULATIONS!</vt:lpstr>
      <vt:lpstr>New Student Onboarding</vt:lpstr>
      <vt:lpstr>Email and Portal Authentication</vt:lpstr>
      <vt:lpstr>Transcript Evaluation and Degree Plan</vt:lpstr>
      <vt:lpstr>Student Success Coaches</vt:lpstr>
      <vt:lpstr>Student Portal</vt:lpstr>
      <vt:lpstr>MyMail (CBS Student Email)</vt:lpstr>
      <vt:lpstr>MyCourses (Blackboard)</vt:lpstr>
      <vt:lpstr>MyCourses (Blackboard)</vt:lpstr>
      <vt:lpstr>MySyllabus</vt:lpstr>
      <vt:lpstr>MyRecords (CampusNexus Student or CNS)</vt:lpstr>
      <vt:lpstr>MyRecords (Campus Nexus or CNS</vt:lpstr>
      <vt:lpstr>MyFA (Financial Aid Portal)</vt:lpstr>
      <vt:lpstr>MyOffice (Microsoft Word, PowerPoint and Excel</vt:lpstr>
      <vt:lpstr>MyAdvisor</vt:lpstr>
      <vt:lpstr>MyHelp</vt:lpstr>
      <vt:lpstr>MyTutor</vt:lpstr>
      <vt:lpstr>MyBooks</vt:lpstr>
      <vt:lpstr>MyBooks (MBS Book Ordering System)</vt:lpstr>
      <vt:lpstr>MyBooks (Book Voucher)</vt:lpstr>
      <vt:lpstr>MyLibrary</vt:lpstr>
      <vt:lpstr>MyMentor</vt:lpstr>
      <vt:lpstr>MyMentor</vt:lpstr>
      <vt:lpstr>MyRegistrar</vt:lpstr>
      <vt:lpstr>MyCBS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Merillat, Melinda</dc:creator>
  <cp:lastModifiedBy>Keeling, Nora</cp:lastModifiedBy>
  <cp:revision>299</cp:revision>
  <cp:lastPrinted>2018-08-28T19:07:57Z</cp:lastPrinted>
  <dcterms:created xsi:type="dcterms:W3CDTF">2018-08-28T19:01:05Z</dcterms:created>
  <dcterms:modified xsi:type="dcterms:W3CDTF">2021-06-11T22:27:53Z</dcterms:modified>
</cp:coreProperties>
</file>